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07" r:id="rId2"/>
    <p:sldId id="416" r:id="rId3"/>
    <p:sldId id="417" r:id="rId4"/>
    <p:sldId id="418" r:id="rId5"/>
    <p:sldId id="256" r:id="rId6"/>
    <p:sldId id="287" r:id="rId7"/>
    <p:sldId id="258" r:id="rId8"/>
    <p:sldId id="275" r:id="rId9"/>
    <p:sldId id="259" r:id="rId10"/>
    <p:sldId id="260" r:id="rId11"/>
    <p:sldId id="280" r:id="rId12"/>
    <p:sldId id="282" r:id="rId13"/>
    <p:sldId id="290" r:id="rId14"/>
    <p:sldId id="288" r:id="rId15"/>
    <p:sldId id="262" r:id="rId16"/>
    <p:sldId id="285" r:id="rId17"/>
    <p:sldId id="283" r:id="rId18"/>
    <p:sldId id="263" r:id="rId19"/>
    <p:sldId id="264" r:id="rId20"/>
    <p:sldId id="265" r:id="rId21"/>
    <p:sldId id="266" r:id="rId22"/>
    <p:sldId id="267" r:id="rId23"/>
    <p:sldId id="268" r:id="rId24"/>
    <p:sldId id="271" r:id="rId25"/>
    <p:sldId id="270" r:id="rId26"/>
    <p:sldId id="276" r:id="rId27"/>
    <p:sldId id="396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392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400" r:id="rId57"/>
    <p:sldId id="402" r:id="rId58"/>
    <p:sldId id="403" r:id="rId59"/>
    <p:sldId id="404" r:id="rId60"/>
    <p:sldId id="405" r:id="rId61"/>
    <p:sldId id="406" r:id="rId62"/>
    <p:sldId id="424" r:id="rId63"/>
    <p:sldId id="320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409" r:id="rId74"/>
    <p:sldId id="452" r:id="rId75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 sz="1800" dirty="0" err="1" smtClean="0"/>
              <a:t>Number</a:t>
            </a:r>
            <a:r>
              <a:rPr lang="hu-HU" sz="1800" dirty="0" smtClean="0"/>
              <a:t> of </a:t>
            </a:r>
            <a:r>
              <a:rPr lang="hu-HU" sz="1800" dirty="0" err="1" smtClean="0"/>
              <a:t>multi-pathway</a:t>
            </a:r>
            <a:r>
              <a:rPr lang="hu-HU" sz="1800" dirty="0" smtClean="0"/>
              <a:t> </a:t>
            </a:r>
            <a:r>
              <a:rPr lang="hu-HU" sz="1800" dirty="0" err="1" smtClean="0"/>
              <a:t>proteins</a:t>
            </a:r>
            <a:r>
              <a:rPr lang="hu-HU" sz="1800" dirty="0" smtClean="0"/>
              <a:t> </a:t>
            </a:r>
            <a:r>
              <a:rPr lang="hu-HU" sz="1800" dirty="0" err="1" smtClean="0"/>
              <a:t>in</a:t>
            </a:r>
            <a:r>
              <a:rPr lang="hu-HU" sz="1800" dirty="0" smtClean="0"/>
              <a:t> SignaLink 1.0</a:t>
            </a:r>
            <a:endParaRPr lang="en-US" sz="18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Sorozat 1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Munka1!$A$2:$A$4</c:f>
              <c:strCache>
                <c:ptCount val="3"/>
                <c:pt idx="0">
                  <c:v>C. elegans</c:v>
                </c:pt>
                <c:pt idx="1">
                  <c:v>D. melanogaster</c:v>
                </c:pt>
                <c:pt idx="2">
                  <c:v>H. sapiens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6.0</c:v>
                </c:pt>
                <c:pt idx="1">
                  <c:v>12.0</c:v>
                </c:pt>
                <c:pt idx="2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-2138221320"/>
        <c:axId val="-2138280936"/>
      </c:barChart>
      <c:catAx>
        <c:axId val="-21382213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400" i="1"/>
            </a:pPr>
            <a:endParaRPr lang="en-US"/>
          </a:p>
        </c:txPr>
        <c:crossAx val="-2138280936"/>
        <c:crosses val="autoZero"/>
        <c:auto val="1"/>
        <c:lblAlgn val="ctr"/>
        <c:lblOffset val="100"/>
        <c:noMultiLvlLbl val="0"/>
      </c:catAx>
      <c:valAx>
        <c:axId val="-21382809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138221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E9735-C00B-4D50-82E0-C60D7FFBC33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CCE9A55-BC9E-42AF-8035-48C3805EBC8A}">
      <dgm:prSet phldrT="[Szöveg]"/>
      <dgm:spPr/>
      <dgm:t>
        <a:bodyPr/>
        <a:lstStyle/>
        <a:p>
          <a:r>
            <a:rPr lang="hu-HU" dirty="0">
              <a:latin typeface="Calibri Light" charset="0"/>
            </a:rPr>
            <a:t>Data </a:t>
          </a:r>
          <a:r>
            <a:rPr lang="hu-HU" dirty="0" err="1">
              <a:latin typeface="Calibri Light" charset="0"/>
            </a:rPr>
            <a:t>sources</a:t>
          </a:r>
          <a:endParaRPr lang="hu-HU" dirty="0">
            <a:latin typeface="Calibri Light" charset="0"/>
          </a:endParaRPr>
        </a:p>
      </dgm:t>
    </dgm:pt>
    <dgm:pt modelId="{633A6231-5691-4105-B2F6-083917C15F74}" type="parTrans" cxnId="{FA884999-E2D3-4DE4-B9C4-92449790372B}">
      <dgm:prSet/>
      <dgm:spPr/>
    </dgm:pt>
    <dgm:pt modelId="{B6CB350E-DB03-402A-B1A2-7F01C17CA6CE}" type="sibTrans" cxnId="{FA884999-E2D3-4DE4-B9C4-92449790372B}">
      <dgm:prSet/>
      <dgm:spPr/>
      <dgm:t>
        <a:bodyPr/>
        <a:lstStyle/>
        <a:p>
          <a:endParaRPr lang="hu-HU"/>
        </a:p>
      </dgm:t>
    </dgm:pt>
    <dgm:pt modelId="{AE5A7B5C-4A61-44EC-A89E-2C090727CF43}">
      <dgm:prSet phldrT="[Szöveg]"/>
      <dgm:spPr/>
      <dgm:t>
        <a:bodyPr/>
        <a:lstStyle/>
        <a:p>
          <a:r>
            <a:rPr lang="hu-HU" dirty="0" err="1"/>
            <a:t>Visualisation</a:t>
          </a:r>
          <a:endParaRPr lang="hu-HU" dirty="0"/>
        </a:p>
      </dgm:t>
    </dgm:pt>
    <dgm:pt modelId="{46E759BF-B3C8-4FDC-B08E-0B478C49FA3B}" type="parTrans" cxnId="{C10BE0FB-9E57-43BD-B660-A47DA6C4D2BA}">
      <dgm:prSet/>
      <dgm:spPr/>
    </dgm:pt>
    <dgm:pt modelId="{CF5058F3-4E33-46CA-B7F8-8AF4681E9AA3}" type="sibTrans" cxnId="{C10BE0FB-9E57-43BD-B660-A47DA6C4D2BA}">
      <dgm:prSet/>
      <dgm:spPr/>
      <dgm:t>
        <a:bodyPr/>
        <a:lstStyle/>
        <a:p>
          <a:endParaRPr lang="hu-HU"/>
        </a:p>
      </dgm:t>
    </dgm:pt>
    <dgm:pt modelId="{1A058AC0-5345-4479-81DF-C0D7BFA21F4F}">
      <dgm:prSet phldrT="[Szöveg]"/>
      <dgm:spPr/>
      <dgm:t>
        <a:bodyPr/>
        <a:lstStyle/>
        <a:p>
          <a:r>
            <a:rPr lang="hu-HU" dirty="0" err="1"/>
            <a:t>Analysis</a:t>
          </a:r>
          <a:endParaRPr lang="hu-HU" dirty="0"/>
        </a:p>
      </dgm:t>
    </dgm:pt>
    <dgm:pt modelId="{E0DEC5E4-E472-4CBB-B8D2-62F102C613BB}" type="parTrans" cxnId="{A9CFAE18-8CBB-4BAE-908D-E4D90742DFAA}">
      <dgm:prSet/>
      <dgm:spPr/>
    </dgm:pt>
    <dgm:pt modelId="{2B3C383A-0FE6-4193-B3C9-51E5B2012013}" type="sibTrans" cxnId="{A9CFAE18-8CBB-4BAE-908D-E4D90742DFAA}">
      <dgm:prSet/>
      <dgm:spPr/>
      <dgm:t>
        <a:bodyPr/>
        <a:lstStyle/>
        <a:p>
          <a:endParaRPr lang="hu-HU"/>
        </a:p>
      </dgm:t>
    </dgm:pt>
    <dgm:pt modelId="{E00BFBBF-4ADC-45CF-92B2-169DA3EC8AD7}">
      <dgm:prSet phldrT="[Szöveg]"/>
      <dgm:spPr/>
      <dgm:t>
        <a:bodyPr/>
        <a:lstStyle/>
        <a:p>
          <a:r>
            <a:rPr lang="hu-HU" dirty="0" err="1"/>
            <a:t>Integration</a:t>
          </a:r>
          <a:endParaRPr lang="hu-HU" dirty="0">
            <a:latin typeface="Calibri Light" charset="0"/>
          </a:endParaRPr>
        </a:p>
      </dgm:t>
    </dgm:pt>
    <dgm:pt modelId="{6C9FE187-2549-4BA7-90AE-4FE1F1D130FC}" type="parTrans" cxnId="{84DA8972-D76F-46D3-A86E-85B098A0E6A2}">
      <dgm:prSet/>
      <dgm:spPr/>
    </dgm:pt>
    <dgm:pt modelId="{45A6AB64-3989-4CA6-AE94-FE557244E821}" type="sibTrans" cxnId="{84DA8972-D76F-46D3-A86E-85B098A0E6A2}">
      <dgm:prSet/>
      <dgm:spPr/>
      <dgm:t>
        <a:bodyPr/>
        <a:lstStyle/>
        <a:p>
          <a:endParaRPr lang="hu-HU"/>
        </a:p>
      </dgm:t>
    </dgm:pt>
    <dgm:pt modelId="{37C552E3-E8DC-4322-A9CA-A0A4243AD502}" type="pres">
      <dgm:prSet presAssocID="{ACAE9735-C00B-4D50-82E0-C60D7FFBC331}" presName="Name0" presStyleCnt="0">
        <dgm:presLayoutVars>
          <dgm:dir/>
          <dgm:resizeHandles val="exact"/>
        </dgm:presLayoutVars>
      </dgm:prSet>
      <dgm:spPr/>
    </dgm:pt>
    <dgm:pt modelId="{1E843B48-4EB6-4772-A683-8C1F36D1F945}" type="pres">
      <dgm:prSet presAssocID="{BCCE9A55-BC9E-42AF-8035-48C3805EBC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829BD-B1B2-4216-A011-0546C824CFFD}" type="pres">
      <dgm:prSet presAssocID="{B6CB350E-DB03-402A-B1A2-7F01C17CA6C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D9ADB5B-66E5-446E-8B60-F1FC4B51E315}" type="pres">
      <dgm:prSet presAssocID="{B6CB350E-DB03-402A-B1A2-7F01C17CA6CE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337314C-9D81-40BA-BA26-EE4CCCDBBDCA}" type="pres">
      <dgm:prSet presAssocID="{E00BFBBF-4ADC-45CF-92B2-169DA3EC8AD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809AE-259F-443D-BC43-DADE3DD866F8}" type="pres">
      <dgm:prSet presAssocID="{45A6AB64-3989-4CA6-AE94-FE557244E82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1D71B8D-0A09-4B0E-9C4A-A8B43DC6F6CC}" type="pres">
      <dgm:prSet presAssocID="{45A6AB64-3989-4CA6-AE94-FE557244E82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9BB5C42-EE52-4E4A-9DFB-0CE8B22F21C2}" type="pres">
      <dgm:prSet presAssocID="{1A058AC0-5345-4479-81DF-C0D7BFA21F4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11587-971E-4D95-B04E-6B237CBC0482}" type="pres">
      <dgm:prSet presAssocID="{2B3C383A-0FE6-4193-B3C9-51E5B201201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2693E32-521B-46FD-A0BB-E82569CC8871}" type="pres">
      <dgm:prSet presAssocID="{2B3C383A-0FE6-4193-B3C9-51E5B201201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22EAE9D-02E0-4466-8E0A-0B5B20244009}" type="pres">
      <dgm:prSet presAssocID="{AE5A7B5C-4A61-44EC-A89E-2C090727CF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DA8972-D76F-46D3-A86E-85B098A0E6A2}" srcId="{ACAE9735-C00B-4D50-82E0-C60D7FFBC331}" destId="{E00BFBBF-4ADC-45CF-92B2-169DA3EC8AD7}" srcOrd="1" destOrd="0" parTransId="{6C9FE187-2549-4BA7-90AE-4FE1F1D130FC}" sibTransId="{45A6AB64-3989-4CA6-AE94-FE557244E821}"/>
    <dgm:cxn modelId="{71A6C4CD-AB5B-0845-81AE-DB55123CBE4B}" type="presOf" srcId="{BCCE9A55-BC9E-42AF-8035-48C3805EBC8A}" destId="{1E843B48-4EB6-4772-A683-8C1F36D1F945}" srcOrd="0" destOrd="0" presId="urn:microsoft.com/office/officeart/2005/8/layout/process1"/>
    <dgm:cxn modelId="{A9CFAE18-8CBB-4BAE-908D-E4D90742DFAA}" srcId="{ACAE9735-C00B-4D50-82E0-C60D7FFBC331}" destId="{1A058AC0-5345-4479-81DF-C0D7BFA21F4F}" srcOrd="2" destOrd="0" parTransId="{E0DEC5E4-E472-4CBB-B8D2-62F102C613BB}" sibTransId="{2B3C383A-0FE6-4193-B3C9-51E5B2012013}"/>
    <dgm:cxn modelId="{FA884999-E2D3-4DE4-B9C4-92449790372B}" srcId="{ACAE9735-C00B-4D50-82E0-C60D7FFBC331}" destId="{BCCE9A55-BC9E-42AF-8035-48C3805EBC8A}" srcOrd="0" destOrd="0" parTransId="{633A6231-5691-4105-B2F6-083917C15F74}" sibTransId="{B6CB350E-DB03-402A-B1A2-7F01C17CA6CE}"/>
    <dgm:cxn modelId="{7B3EFE0D-0B61-DE44-AA47-8964FF56C500}" type="presOf" srcId="{B6CB350E-DB03-402A-B1A2-7F01C17CA6CE}" destId="{4D9ADB5B-66E5-446E-8B60-F1FC4B51E315}" srcOrd="1" destOrd="0" presId="urn:microsoft.com/office/officeart/2005/8/layout/process1"/>
    <dgm:cxn modelId="{8B738752-E585-084B-B4CC-E9B933E6B637}" type="presOf" srcId="{1A058AC0-5345-4479-81DF-C0D7BFA21F4F}" destId="{99BB5C42-EE52-4E4A-9DFB-0CE8B22F21C2}" srcOrd="0" destOrd="0" presId="urn:microsoft.com/office/officeart/2005/8/layout/process1"/>
    <dgm:cxn modelId="{C10BE0FB-9E57-43BD-B660-A47DA6C4D2BA}" srcId="{ACAE9735-C00B-4D50-82E0-C60D7FFBC331}" destId="{AE5A7B5C-4A61-44EC-A89E-2C090727CF43}" srcOrd="3" destOrd="0" parTransId="{46E759BF-B3C8-4FDC-B08E-0B478C49FA3B}" sibTransId="{CF5058F3-4E33-46CA-B7F8-8AF4681E9AA3}"/>
    <dgm:cxn modelId="{1E7DE633-E836-6B48-BAF6-CEE89768DA08}" type="presOf" srcId="{45A6AB64-3989-4CA6-AE94-FE557244E821}" destId="{01D71B8D-0A09-4B0E-9C4A-A8B43DC6F6CC}" srcOrd="1" destOrd="0" presId="urn:microsoft.com/office/officeart/2005/8/layout/process1"/>
    <dgm:cxn modelId="{7BF60E5F-3B14-0D43-AD86-D1F3A1019292}" type="presOf" srcId="{B6CB350E-DB03-402A-B1A2-7F01C17CA6CE}" destId="{7DA829BD-B1B2-4216-A011-0546C824CFFD}" srcOrd="0" destOrd="0" presId="urn:microsoft.com/office/officeart/2005/8/layout/process1"/>
    <dgm:cxn modelId="{8D5CE757-01DD-CF4C-A1C7-6B67D0BAA17B}" type="presOf" srcId="{ACAE9735-C00B-4D50-82E0-C60D7FFBC331}" destId="{37C552E3-E8DC-4322-A9CA-A0A4243AD502}" srcOrd="0" destOrd="0" presId="urn:microsoft.com/office/officeart/2005/8/layout/process1"/>
    <dgm:cxn modelId="{7F5A19DE-EA98-9640-8DE5-A2913C9C2AD0}" type="presOf" srcId="{2B3C383A-0FE6-4193-B3C9-51E5B2012013}" destId="{12693E32-521B-46FD-A0BB-E82569CC8871}" srcOrd="1" destOrd="0" presId="urn:microsoft.com/office/officeart/2005/8/layout/process1"/>
    <dgm:cxn modelId="{F75C06EA-5048-CC4D-B663-7F4926A0AD9C}" type="presOf" srcId="{2B3C383A-0FE6-4193-B3C9-51E5B2012013}" destId="{2C211587-971E-4D95-B04E-6B237CBC0482}" srcOrd="0" destOrd="0" presId="urn:microsoft.com/office/officeart/2005/8/layout/process1"/>
    <dgm:cxn modelId="{733011EE-7062-6448-9FB6-20DFC0231FB8}" type="presOf" srcId="{45A6AB64-3989-4CA6-AE94-FE557244E821}" destId="{13C809AE-259F-443D-BC43-DADE3DD866F8}" srcOrd="0" destOrd="0" presId="urn:microsoft.com/office/officeart/2005/8/layout/process1"/>
    <dgm:cxn modelId="{7CEB0185-B9B4-A141-899C-E464CB4E14E9}" type="presOf" srcId="{E00BFBBF-4ADC-45CF-92B2-169DA3EC8AD7}" destId="{3337314C-9D81-40BA-BA26-EE4CCCDBBDCA}" srcOrd="0" destOrd="0" presId="urn:microsoft.com/office/officeart/2005/8/layout/process1"/>
    <dgm:cxn modelId="{AD5DB7D2-3A1F-F14B-82A7-60D8B1E45701}" type="presOf" srcId="{AE5A7B5C-4A61-44EC-A89E-2C090727CF43}" destId="{222EAE9D-02E0-4466-8E0A-0B5B20244009}" srcOrd="0" destOrd="0" presId="urn:microsoft.com/office/officeart/2005/8/layout/process1"/>
    <dgm:cxn modelId="{22BBCFBF-911C-5D43-B3A4-BF932A2D6048}" type="presParOf" srcId="{37C552E3-E8DC-4322-A9CA-A0A4243AD502}" destId="{1E843B48-4EB6-4772-A683-8C1F36D1F945}" srcOrd="0" destOrd="0" presId="urn:microsoft.com/office/officeart/2005/8/layout/process1"/>
    <dgm:cxn modelId="{FB22EAD8-41B8-884B-951E-3A4ED4A1384E}" type="presParOf" srcId="{37C552E3-E8DC-4322-A9CA-A0A4243AD502}" destId="{7DA829BD-B1B2-4216-A011-0546C824CFFD}" srcOrd="1" destOrd="0" presId="urn:microsoft.com/office/officeart/2005/8/layout/process1"/>
    <dgm:cxn modelId="{6EAE571F-3B67-AB4D-9359-236A6028D79E}" type="presParOf" srcId="{7DA829BD-B1B2-4216-A011-0546C824CFFD}" destId="{4D9ADB5B-66E5-446E-8B60-F1FC4B51E315}" srcOrd="0" destOrd="0" presId="urn:microsoft.com/office/officeart/2005/8/layout/process1"/>
    <dgm:cxn modelId="{BAD44EA1-93B1-3E4C-B4BC-9A97B38341D2}" type="presParOf" srcId="{37C552E3-E8DC-4322-A9CA-A0A4243AD502}" destId="{3337314C-9D81-40BA-BA26-EE4CCCDBBDCA}" srcOrd="2" destOrd="0" presId="urn:microsoft.com/office/officeart/2005/8/layout/process1"/>
    <dgm:cxn modelId="{ACFEB550-94A9-9C49-A450-B9C1913CD855}" type="presParOf" srcId="{37C552E3-E8DC-4322-A9CA-A0A4243AD502}" destId="{13C809AE-259F-443D-BC43-DADE3DD866F8}" srcOrd="3" destOrd="0" presId="urn:microsoft.com/office/officeart/2005/8/layout/process1"/>
    <dgm:cxn modelId="{A57AC18E-EAB0-AA40-8272-84CDDD8E9A1A}" type="presParOf" srcId="{13C809AE-259F-443D-BC43-DADE3DD866F8}" destId="{01D71B8D-0A09-4B0E-9C4A-A8B43DC6F6CC}" srcOrd="0" destOrd="0" presId="urn:microsoft.com/office/officeart/2005/8/layout/process1"/>
    <dgm:cxn modelId="{CF9110AC-925D-8045-A834-555C30DEFD1B}" type="presParOf" srcId="{37C552E3-E8DC-4322-A9CA-A0A4243AD502}" destId="{99BB5C42-EE52-4E4A-9DFB-0CE8B22F21C2}" srcOrd="4" destOrd="0" presId="urn:microsoft.com/office/officeart/2005/8/layout/process1"/>
    <dgm:cxn modelId="{ADEE3A91-3342-9943-B71F-19C7B583FC3B}" type="presParOf" srcId="{37C552E3-E8DC-4322-A9CA-A0A4243AD502}" destId="{2C211587-971E-4D95-B04E-6B237CBC0482}" srcOrd="5" destOrd="0" presId="urn:microsoft.com/office/officeart/2005/8/layout/process1"/>
    <dgm:cxn modelId="{97A07B25-8105-0A4E-8152-82994302A7E1}" type="presParOf" srcId="{2C211587-971E-4D95-B04E-6B237CBC0482}" destId="{12693E32-521B-46FD-A0BB-E82569CC8871}" srcOrd="0" destOrd="0" presId="urn:microsoft.com/office/officeart/2005/8/layout/process1"/>
    <dgm:cxn modelId="{73351FF3-4B42-4045-94BC-A7F6E933FB77}" type="presParOf" srcId="{37C552E3-E8DC-4322-A9CA-A0A4243AD502}" destId="{222EAE9D-02E0-4466-8E0A-0B5B20244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0C105-0D6A-48A2-BE6B-C5A2832A948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295F694-C014-4B20-8501-2C113A31AFEE}">
      <dgm:prSet phldrT="[Szöveg]"/>
      <dgm:spPr/>
      <dgm:t>
        <a:bodyPr/>
        <a:lstStyle/>
        <a:p>
          <a:r>
            <a:rPr lang="hu-HU" dirty="0" err="1"/>
            <a:t>Gene</a:t>
          </a:r>
          <a:r>
            <a:rPr lang="hu-HU" dirty="0"/>
            <a:t> </a:t>
          </a:r>
          <a:r>
            <a:rPr lang="hu-HU" dirty="0" err="1"/>
            <a:t>name</a:t>
          </a:r>
          <a:endParaRPr lang="hu-HU" dirty="0"/>
        </a:p>
      </dgm:t>
    </dgm:pt>
    <dgm:pt modelId="{F694BF49-A69D-4C7B-B73B-9B8468169973}" type="parTrans" cxnId="{E263FA4B-E8B2-4CAB-9C8B-63E2492F54C4}">
      <dgm:prSet/>
      <dgm:spPr/>
      <dgm:t>
        <a:bodyPr/>
        <a:lstStyle/>
        <a:p>
          <a:endParaRPr lang="en-US"/>
        </a:p>
      </dgm:t>
    </dgm:pt>
    <dgm:pt modelId="{093D78EA-5718-4089-8190-48B1CCF11CE1}" type="sibTrans" cxnId="{E263FA4B-E8B2-4CAB-9C8B-63E2492F54C4}">
      <dgm:prSet/>
      <dgm:spPr/>
      <dgm:t>
        <a:bodyPr/>
        <a:lstStyle/>
        <a:p>
          <a:endParaRPr lang="hu-HU"/>
        </a:p>
      </dgm:t>
    </dgm:pt>
    <dgm:pt modelId="{5F9DE329-D874-44FC-A684-F2E051BA8DA5}">
      <dgm:prSet phldrT="[Szöveg]"/>
      <dgm:spPr/>
      <dgm:t>
        <a:bodyPr/>
        <a:lstStyle/>
        <a:p>
          <a:r>
            <a:rPr lang="hu-HU" sz="3000" dirty="0" err="1">
              <a:latin typeface="Calibri Light" charset="0"/>
            </a:rPr>
            <a:t>Uniprot</a:t>
          </a:r>
          <a:endParaRPr lang="hu-HU" sz="3000" dirty="0">
            <a:latin typeface="Calibri Light" charset="0"/>
          </a:endParaRPr>
        </a:p>
      </dgm:t>
    </dgm:pt>
    <dgm:pt modelId="{F5794BB4-05F4-4346-8AB1-0E888A0AE7F8}" type="parTrans" cxnId="{F0BB6F73-2023-42B2-A04A-2B926743A6ED}">
      <dgm:prSet/>
      <dgm:spPr/>
      <dgm:t>
        <a:bodyPr/>
        <a:lstStyle/>
        <a:p>
          <a:endParaRPr lang="en-US"/>
        </a:p>
      </dgm:t>
    </dgm:pt>
    <dgm:pt modelId="{778D2ED4-178B-4CCA-8BB0-526FF784E0A2}" type="sibTrans" cxnId="{F0BB6F73-2023-42B2-A04A-2B926743A6ED}">
      <dgm:prSet/>
      <dgm:spPr/>
      <dgm:t>
        <a:bodyPr/>
        <a:lstStyle/>
        <a:p>
          <a:endParaRPr lang="hu-HU"/>
        </a:p>
      </dgm:t>
    </dgm:pt>
    <dgm:pt modelId="{B6EC3EED-2E17-448A-8365-614DC146ADBF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P04412</a:t>
          </a:r>
        </a:p>
      </dgm:t>
    </dgm:pt>
    <dgm:pt modelId="{6C729330-82E1-4F5D-8E2F-1177E8C74CD9}" type="parTrans" cxnId="{4D145FAA-4495-458F-AD20-72A2BD6380F4}">
      <dgm:prSet/>
      <dgm:spPr/>
      <dgm:t>
        <a:bodyPr/>
        <a:lstStyle/>
        <a:p>
          <a:endParaRPr lang="en-US"/>
        </a:p>
      </dgm:t>
    </dgm:pt>
    <dgm:pt modelId="{BAC6BCF8-D43A-4FA3-BBF4-CEDE48F70552}" type="sibTrans" cxnId="{4D145FAA-4495-458F-AD20-72A2BD6380F4}">
      <dgm:prSet/>
      <dgm:spPr/>
      <dgm:t>
        <a:bodyPr/>
        <a:lstStyle/>
        <a:p>
          <a:endParaRPr lang="en-US"/>
        </a:p>
      </dgm:t>
    </dgm:pt>
    <dgm:pt modelId="{1B8DB410-F86B-4628-9483-9AC6CB7A6561}">
      <dgm:prSet phldrT="[Szöveg]"/>
      <dgm:spPr/>
      <dgm:t>
        <a:bodyPr/>
        <a:lstStyle/>
        <a:p>
          <a:r>
            <a:rPr lang="hu-HU" sz="2600" dirty="0"/>
            <a:t>EGFR</a:t>
          </a:r>
        </a:p>
      </dgm:t>
    </dgm:pt>
    <dgm:pt modelId="{A00CACB3-BA4D-40B6-B445-D65F833E1478}" type="parTrans" cxnId="{A3D1F6E0-C296-4C02-8FC3-6F80F30016D2}">
      <dgm:prSet/>
      <dgm:spPr/>
      <dgm:t>
        <a:bodyPr/>
        <a:lstStyle/>
        <a:p>
          <a:endParaRPr lang="en-US"/>
        </a:p>
      </dgm:t>
    </dgm:pt>
    <dgm:pt modelId="{B613E43D-BA94-4AA2-A766-48AF5574EF80}" type="sibTrans" cxnId="{A3D1F6E0-C296-4C02-8FC3-6F80F30016D2}">
      <dgm:prSet/>
      <dgm:spPr/>
      <dgm:t>
        <a:bodyPr/>
        <a:lstStyle/>
        <a:p>
          <a:endParaRPr lang="hu-HU"/>
        </a:p>
      </dgm:t>
    </dgm:pt>
    <dgm:pt modelId="{69D0BA73-3DEC-4FAD-B073-8FA919ACBC22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P0CY46</a:t>
          </a:r>
        </a:p>
      </dgm:t>
    </dgm:pt>
    <dgm:pt modelId="{9CC92165-774A-4320-9447-B3AAD9236E7D}" type="parTrans" cxnId="{FA8F4F67-F179-44AF-B864-F505C7BC1CEF}">
      <dgm:prSet/>
      <dgm:spPr/>
      <dgm:t>
        <a:bodyPr/>
        <a:lstStyle/>
        <a:p>
          <a:endParaRPr lang="en-US"/>
        </a:p>
      </dgm:t>
    </dgm:pt>
    <dgm:pt modelId="{4E677653-A66F-4C82-B935-7FD7EC44DC73}" type="sibTrans" cxnId="{FA8F4F67-F179-44AF-B864-F505C7BC1CEF}">
      <dgm:prSet/>
      <dgm:spPr/>
      <dgm:t>
        <a:bodyPr/>
        <a:lstStyle/>
        <a:p>
          <a:endParaRPr lang="en-US"/>
        </a:p>
      </dgm:t>
    </dgm:pt>
    <dgm:pt modelId="{1F6AC841-B138-44FF-907F-F3EC139C573E}">
      <dgm:prSet phldrT="[Szöveg]"/>
      <dgm:spPr/>
      <dgm:t>
        <a:bodyPr/>
        <a:lstStyle/>
        <a:p>
          <a:r>
            <a:rPr lang="hu-HU" sz="2600" u="sng" dirty="0">
              <a:latin typeface="Calibri Light" charset="0"/>
            </a:rPr>
            <a:t>P00533</a:t>
          </a:r>
        </a:p>
      </dgm:t>
    </dgm:pt>
    <dgm:pt modelId="{BE723410-564B-4995-A4EF-495F326D6A62}" type="parTrans" cxnId="{2E0083AB-BE9E-4DE9-B204-4E1FA9D0C668}">
      <dgm:prSet/>
      <dgm:spPr/>
      <dgm:t>
        <a:bodyPr/>
        <a:lstStyle/>
        <a:p>
          <a:endParaRPr lang="en-US"/>
        </a:p>
      </dgm:t>
    </dgm:pt>
    <dgm:pt modelId="{6CE64ECF-4FD5-4E4A-BA79-C4DF747C4079}" type="sibTrans" cxnId="{2E0083AB-BE9E-4DE9-B204-4E1FA9D0C668}">
      <dgm:prSet/>
      <dgm:spPr/>
      <dgm:t>
        <a:bodyPr/>
        <a:lstStyle/>
        <a:p>
          <a:endParaRPr lang="en-US"/>
        </a:p>
      </dgm:t>
    </dgm:pt>
    <dgm:pt modelId="{D6312FDE-8E88-4397-8FCB-51C738C5FA1B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P55245</a:t>
          </a:r>
        </a:p>
      </dgm:t>
    </dgm:pt>
    <dgm:pt modelId="{371A0FF2-26A6-4D66-B096-19DB3F4455FD}" type="parTrans" cxnId="{107A4871-1D41-4F31-BAFB-FDB1D738F835}">
      <dgm:prSet/>
      <dgm:spPr/>
      <dgm:t>
        <a:bodyPr/>
        <a:lstStyle/>
        <a:p>
          <a:endParaRPr lang="en-US"/>
        </a:p>
      </dgm:t>
    </dgm:pt>
    <dgm:pt modelId="{D49F8A46-5723-4BB6-9815-781B83FC67A7}" type="sibTrans" cxnId="{107A4871-1D41-4F31-BAFB-FDB1D738F835}">
      <dgm:prSet/>
      <dgm:spPr/>
      <dgm:t>
        <a:bodyPr/>
        <a:lstStyle/>
        <a:p>
          <a:endParaRPr lang="en-US"/>
        </a:p>
      </dgm:t>
    </dgm:pt>
    <dgm:pt modelId="{BEAC7F8F-C1BC-4286-A7C9-EF955EE6086E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Q01279</a:t>
          </a:r>
        </a:p>
      </dgm:t>
    </dgm:pt>
    <dgm:pt modelId="{783A4EDD-8875-4477-9311-2BF1B96380E5}" type="parTrans" cxnId="{445B7659-CF3B-46BE-AEBD-9E4C049A12C5}">
      <dgm:prSet/>
      <dgm:spPr/>
      <dgm:t>
        <a:bodyPr/>
        <a:lstStyle/>
        <a:p>
          <a:endParaRPr lang="en-US"/>
        </a:p>
      </dgm:t>
    </dgm:pt>
    <dgm:pt modelId="{2F6138B1-2EB5-454A-A4F0-36D691B5F72F}" type="sibTrans" cxnId="{445B7659-CF3B-46BE-AEBD-9E4C049A12C5}">
      <dgm:prSet/>
      <dgm:spPr/>
      <dgm:t>
        <a:bodyPr/>
        <a:lstStyle/>
        <a:p>
          <a:endParaRPr lang="en-US"/>
        </a:p>
      </dgm:t>
    </dgm:pt>
    <dgm:pt modelId="{9463159C-D360-44E9-9B86-A45C0A14F737}">
      <dgm:prSet phldrT="[Szöveg]"/>
      <dgm:spPr/>
      <dgm:t>
        <a:bodyPr/>
        <a:lstStyle/>
        <a:p>
          <a:r>
            <a:rPr lang="hu-HU" dirty="0" smtClean="0"/>
            <a:t>Ensembl</a:t>
          </a:r>
          <a:endParaRPr lang="hu-HU" dirty="0"/>
        </a:p>
      </dgm:t>
    </dgm:pt>
    <dgm:pt modelId="{386184B8-DC6B-4CEF-824C-C44BD24C6A62}" type="parTrans" cxnId="{AEA6D718-9841-49EB-BC56-6E13ABD9C016}">
      <dgm:prSet/>
      <dgm:spPr/>
      <dgm:t>
        <a:bodyPr/>
        <a:lstStyle/>
        <a:p>
          <a:endParaRPr lang="en-US"/>
        </a:p>
      </dgm:t>
    </dgm:pt>
    <dgm:pt modelId="{F8F6C5EC-B115-482B-9875-BB96D9ABB2C7}" type="sibTrans" cxnId="{AEA6D718-9841-49EB-BC56-6E13ABD9C016}">
      <dgm:prSet/>
      <dgm:spPr/>
      <dgm:t>
        <a:bodyPr/>
        <a:lstStyle/>
        <a:p>
          <a:endParaRPr lang="en-US"/>
        </a:p>
      </dgm:t>
    </dgm:pt>
    <dgm:pt modelId="{E93790C7-7903-4559-9AFA-03DE114B7E6F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...</a:t>
          </a:r>
        </a:p>
      </dgm:t>
    </dgm:pt>
    <dgm:pt modelId="{14BF4A7C-FEFE-47A6-AC39-0AD8048F7CBA}" type="parTrans" cxnId="{BF0770DA-C207-418F-B3D4-F4D1D806B124}">
      <dgm:prSet/>
      <dgm:spPr/>
      <dgm:t>
        <a:bodyPr/>
        <a:lstStyle/>
        <a:p>
          <a:endParaRPr lang="en-US"/>
        </a:p>
      </dgm:t>
    </dgm:pt>
    <dgm:pt modelId="{9A0AEC22-84DF-496E-9E0F-D0608E8BCF4B}" type="sibTrans" cxnId="{BF0770DA-C207-418F-B3D4-F4D1D806B124}">
      <dgm:prSet/>
      <dgm:spPr/>
      <dgm:t>
        <a:bodyPr/>
        <a:lstStyle/>
        <a:p>
          <a:endParaRPr lang="en-US"/>
        </a:p>
      </dgm:t>
    </dgm:pt>
    <dgm:pt modelId="{6A669F49-F57B-4BFD-875F-AA888EA2EE75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ENST00000420316</a:t>
          </a:r>
        </a:p>
      </dgm:t>
    </dgm:pt>
    <dgm:pt modelId="{AD8B8CE8-B7A6-432E-9E3F-8C2873A56806}" type="parTrans" cxnId="{5621A02F-BE5C-489C-91D2-16DA6AB8E0E4}">
      <dgm:prSet/>
      <dgm:spPr/>
      <dgm:t>
        <a:bodyPr/>
        <a:lstStyle/>
        <a:p>
          <a:endParaRPr lang="en-US"/>
        </a:p>
      </dgm:t>
    </dgm:pt>
    <dgm:pt modelId="{C26F1D31-C937-40E7-9911-672F26101F41}" type="sibTrans" cxnId="{5621A02F-BE5C-489C-91D2-16DA6AB8E0E4}">
      <dgm:prSet/>
      <dgm:spPr/>
      <dgm:t>
        <a:bodyPr/>
        <a:lstStyle/>
        <a:p>
          <a:endParaRPr lang="en-US"/>
        </a:p>
      </dgm:t>
    </dgm:pt>
    <dgm:pt modelId="{0A509950-11AB-44A8-BCCA-7057D8D30653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ENST00000275493</a:t>
          </a:r>
        </a:p>
      </dgm:t>
    </dgm:pt>
    <dgm:pt modelId="{6DDFAA77-19DC-40E4-AEB3-D214BEEC5977}" type="parTrans" cxnId="{88FCE5F9-CC2B-4743-8B17-D3B6AACD077C}">
      <dgm:prSet/>
      <dgm:spPr/>
      <dgm:t>
        <a:bodyPr/>
        <a:lstStyle/>
        <a:p>
          <a:endParaRPr lang="en-US"/>
        </a:p>
      </dgm:t>
    </dgm:pt>
    <dgm:pt modelId="{73FAC3E8-1731-4019-9AF8-95B8BE20794C}" type="sibTrans" cxnId="{88FCE5F9-CC2B-4743-8B17-D3B6AACD077C}">
      <dgm:prSet/>
      <dgm:spPr/>
      <dgm:t>
        <a:bodyPr/>
        <a:lstStyle/>
        <a:p>
          <a:endParaRPr lang="en-US"/>
        </a:p>
      </dgm:t>
    </dgm:pt>
    <dgm:pt modelId="{A701254E-90F3-4228-B321-51D9EA24828B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ENST00000342916</a:t>
          </a:r>
        </a:p>
      </dgm:t>
    </dgm:pt>
    <dgm:pt modelId="{D682F577-C61B-48B2-93A7-0A992C8566EE}" type="parTrans" cxnId="{3EC73639-099D-48A1-87A1-EB9C1C6EA310}">
      <dgm:prSet/>
      <dgm:spPr/>
      <dgm:t>
        <a:bodyPr/>
        <a:lstStyle/>
        <a:p>
          <a:endParaRPr lang="en-US"/>
        </a:p>
      </dgm:t>
    </dgm:pt>
    <dgm:pt modelId="{7D6D5215-A6FA-4BD2-BA5D-0567C2400548}" type="sibTrans" cxnId="{3EC73639-099D-48A1-87A1-EB9C1C6EA310}">
      <dgm:prSet/>
      <dgm:spPr/>
      <dgm:t>
        <a:bodyPr/>
        <a:lstStyle/>
        <a:p>
          <a:endParaRPr lang="en-US"/>
        </a:p>
      </dgm:t>
    </dgm:pt>
    <dgm:pt modelId="{7E2A25C8-D50C-4B14-A7F1-887500C8807A}">
      <dgm:prSet phldrT="[Szöveg]"/>
      <dgm:spPr/>
      <dgm:t>
        <a:bodyPr/>
        <a:lstStyle/>
        <a:p>
          <a:r>
            <a:rPr lang="hu-HU" sz="2600" dirty="0">
              <a:latin typeface="Calibri Light" charset="0"/>
            </a:rPr>
            <a:t>ENST00000344576</a:t>
          </a:r>
        </a:p>
      </dgm:t>
    </dgm:pt>
    <dgm:pt modelId="{8EBFF56E-9ED4-4236-B9A3-985107397F46}" type="parTrans" cxnId="{5A434BB1-82D5-495F-9EF2-B0A3F9E37640}">
      <dgm:prSet/>
      <dgm:spPr/>
      <dgm:t>
        <a:bodyPr/>
        <a:lstStyle/>
        <a:p>
          <a:endParaRPr lang="en-US"/>
        </a:p>
      </dgm:t>
    </dgm:pt>
    <dgm:pt modelId="{539936E9-CA0C-4DE2-A467-F79CB4A1BCF8}" type="sibTrans" cxnId="{5A434BB1-82D5-495F-9EF2-B0A3F9E37640}">
      <dgm:prSet/>
      <dgm:spPr/>
      <dgm:t>
        <a:bodyPr/>
        <a:lstStyle/>
        <a:p>
          <a:endParaRPr lang="en-US"/>
        </a:p>
      </dgm:t>
    </dgm:pt>
    <dgm:pt modelId="{7B78EB0B-B010-4196-9E3F-B1F7372CE408}" type="pres">
      <dgm:prSet presAssocID="{F970C105-0D6A-48A2-BE6B-C5A2832A948C}" presName="Name0" presStyleCnt="0">
        <dgm:presLayoutVars>
          <dgm:dir/>
          <dgm:resizeHandles val="exact"/>
        </dgm:presLayoutVars>
      </dgm:prSet>
      <dgm:spPr/>
    </dgm:pt>
    <dgm:pt modelId="{576B4686-705A-463F-993C-544F6A5127DC}" type="pres">
      <dgm:prSet presAssocID="{4295F694-C014-4B20-8501-2C113A31AFE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6A2F5-F70D-46C8-9860-0E14627A7F61}" type="pres">
      <dgm:prSet presAssocID="{093D78EA-5718-4089-8190-48B1CCF11CE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5337BAA-2E35-44B4-AF8A-0E16C2F88364}" type="pres">
      <dgm:prSet presAssocID="{093D78EA-5718-4089-8190-48B1CCF11CE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1388186-3FC9-4C36-8E63-1D4A915B30CA}" type="pres">
      <dgm:prSet presAssocID="{5F9DE329-D874-44FC-A684-F2E051BA8DA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E4AFE8-D855-4CCE-A5E2-5087ECFD2A18}" type="pres">
      <dgm:prSet presAssocID="{778D2ED4-178B-4CCA-8BB0-526FF784E0A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A0D5794-D871-49DE-B8B8-E43AFB8DCCEF}" type="pres">
      <dgm:prSet presAssocID="{778D2ED4-178B-4CCA-8BB0-526FF784E0A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CA72A39-235B-429A-9CC1-4ECE7DDD17DC}" type="pres">
      <dgm:prSet presAssocID="{9463159C-D360-44E9-9B86-A45C0A14F73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5A6AE6-76FC-BC43-A5B2-9663B0C74643}" type="presOf" srcId="{5F9DE329-D874-44FC-A684-F2E051BA8DA5}" destId="{51388186-3FC9-4C36-8E63-1D4A915B30CA}" srcOrd="0" destOrd="0" presId="urn:microsoft.com/office/officeart/2005/8/layout/process1"/>
    <dgm:cxn modelId="{4D145FAA-4495-458F-AD20-72A2BD6380F4}" srcId="{5F9DE329-D874-44FC-A684-F2E051BA8DA5}" destId="{B6EC3EED-2E17-448A-8365-614DC146ADBF}" srcOrd="1" destOrd="0" parTransId="{6C729330-82E1-4F5D-8E2F-1177E8C74CD9}" sibTransId="{BAC6BCF8-D43A-4FA3-BBF4-CEDE48F70552}"/>
    <dgm:cxn modelId="{3B781C89-5161-BC41-8843-CF6390C6863F}" type="presOf" srcId="{6A669F49-F57B-4BFD-875F-AA888EA2EE75}" destId="{ECA72A39-235B-429A-9CC1-4ECE7DDD17DC}" srcOrd="0" destOrd="4" presId="urn:microsoft.com/office/officeart/2005/8/layout/process1"/>
    <dgm:cxn modelId="{56B16B9A-079D-7E48-B276-93299D0A125F}" type="presOf" srcId="{1F6AC841-B138-44FF-907F-F3EC139C573E}" destId="{51388186-3FC9-4C36-8E63-1D4A915B30CA}" srcOrd="0" destOrd="1" presId="urn:microsoft.com/office/officeart/2005/8/layout/process1"/>
    <dgm:cxn modelId="{5A434BB1-82D5-495F-9EF2-B0A3F9E37640}" srcId="{9463159C-D360-44E9-9B86-A45C0A14F737}" destId="{7E2A25C8-D50C-4B14-A7F1-887500C8807A}" srcOrd="2" destOrd="0" parTransId="{8EBFF56E-9ED4-4236-B9A3-985107397F46}" sibTransId="{539936E9-CA0C-4DE2-A467-F79CB4A1BCF8}"/>
    <dgm:cxn modelId="{C6DFE1C9-34A6-4647-B6BC-8DE1BB2565C3}" type="presOf" srcId="{F970C105-0D6A-48A2-BE6B-C5A2832A948C}" destId="{7B78EB0B-B010-4196-9E3F-B1F7372CE408}" srcOrd="0" destOrd="0" presId="urn:microsoft.com/office/officeart/2005/8/layout/process1"/>
    <dgm:cxn modelId="{4D4905FD-74A4-3C42-B098-5742C67A11C1}" type="presOf" srcId="{BEAC7F8F-C1BC-4286-A7C9-EF955EE6086E}" destId="{51388186-3FC9-4C36-8E63-1D4A915B30CA}" srcOrd="0" destOrd="3" presId="urn:microsoft.com/office/officeart/2005/8/layout/process1"/>
    <dgm:cxn modelId="{0DB2C88E-EC48-8141-B750-84D26D3EBAB1}" type="presOf" srcId="{7E2A25C8-D50C-4B14-A7F1-887500C8807A}" destId="{ECA72A39-235B-429A-9CC1-4ECE7DDD17DC}" srcOrd="0" destOrd="3" presId="urn:microsoft.com/office/officeart/2005/8/layout/process1"/>
    <dgm:cxn modelId="{70A6D81B-8C23-1E4E-BC0D-914261C962E4}" type="presOf" srcId="{778D2ED4-178B-4CCA-8BB0-526FF784E0A2}" destId="{2EE4AFE8-D855-4CCE-A5E2-5087ECFD2A18}" srcOrd="0" destOrd="0" presId="urn:microsoft.com/office/officeart/2005/8/layout/process1"/>
    <dgm:cxn modelId="{F0BB6F73-2023-42B2-A04A-2B926743A6ED}" srcId="{F970C105-0D6A-48A2-BE6B-C5A2832A948C}" destId="{5F9DE329-D874-44FC-A684-F2E051BA8DA5}" srcOrd="1" destOrd="0" parTransId="{F5794BB4-05F4-4346-8AB1-0E888A0AE7F8}" sibTransId="{778D2ED4-178B-4CCA-8BB0-526FF784E0A2}"/>
    <dgm:cxn modelId="{88FCE5F9-CC2B-4743-8B17-D3B6AACD077C}" srcId="{9463159C-D360-44E9-9B86-A45C0A14F737}" destId="{0A509950-11AB-44A8-BCCA-7057D8D30653}" srcOrd="0" destOrd="0" parTransId="{6DDFAA77-19DC-40E4-AEB3-D214BEEC5977}" sibTransId="{73FAC3E8-1731-4019-9AF8-95B8BE20794C}"/>
    <dgm:cxn modelId="{E263FA4B-E8B2-4CAB-9C8B-63E2492F54C4}" srcId="{F970C105-0D6A-48A2-BE6B-C5A2832A948C}" destId="{4295F694-C014-4B20-8501-2C113A31AFEE}" srcOrd="0" destOrd="0" parTransId="{F694BF49-A69D-4C7B-B73B-9B8468169973}" sibTransId="{093D78EA-5718-4089-8190-48B1CCF11CE1}"/>
    <dgm:cxn modelId="{2E0083AB-BE9E-4DE9-B204-4E1FA9D0C668}" srcId="{5F9DE329-D874-44FC-A684-F2E051BA8DA5}" destId="{1F6AC841-B138-44FF-907F-F3EC139C573E}" srcOrd="0" destOrd="0" parTransId="{BE723410-564B-4995-A4EF-495F326D6A62}" sibTransId="{6CE64ECF-4FD5-4E4A-BA79-C4DF747C4079}"/>
    <dgm:cxn modelId="{445B7659-CF3B-46BE-AEBD-9E4C049A12C5}" srcId="{5F9DE329-D874-44FC-A684-F2E051BA8DA5}" destId="{BEAC7F8F-C1BC-4286-A7C9-EF955EE6086E}" srcOrd="2" destOrd="0" parTransId="{783A4EDD-8875-4477-9311-2BF1B96380E5}" sibTransId="{2F6138B1-2EB5-454A-A4F0-36D691B5F72F}"/>
    <dgm:cxn modelId="{1E98F637-CFA7-6C4C-8623-7CEBE55DB7D4}" type="presOf" srcId="{778D2ED4-178B-4CCA-8BB0-526FF784E0A2}" destId="{DA0D5794-D871-49DE-B8B8-E43AFB8DCCEF}" srcOrd="1" destOrd="0" presId="urn:microsoft.com/office/officeart/2005/8/layout/process1"/>
    <dgm:cxn modelId="{15367CB0-11E8-A64D-8626-3C251D13055D}" type="presOf" srcId="{0A509950-11AB-44A8-BCCA-7057D8D30653}" destId="{ECA72A39-235B-429A-9CC1-4ECE7DDD17DC}" srcOrd="0" destOrd="1" presId="urn:microsoft.com/office/officeart/2005/8/layout/process1"/>
    <dgm:cxn modelId="{FA8F4F67-F179-44AF-B864-F505C7BC1CEF}" srcId="{5F9DE329-D874-44FC-A684-F2E051BA8DA5}" destId="{69D0BA73-3DEC-4FAD-B073-8FA919ACBC22}" srcOrd="3" destOrd="0" parTransId="{9CC92165-774A-4320-9447-B3AAD9236E7D}" sibTransId="{4E677653-A66F-4C82-B935-7FD7EC44DC73}"/>
    <dgm:cxn modelId="{B33B1A6E-6383-2342-9096-C3A99CDB9763}" type="presOf" srcId="{4295F694-C014-4B20-8501-2C113A31AFEE}" destId="{576B4686-705A-463F-993C-544F6A5127DC}" srcOrd="0" destOrd="0" presId="urn:microsoft.com/office/officeart/2005/8/layout/process1"/>
    <dgm:cxn modelId="{CD43D410-876F-5E4E-9FC5-92D31F411E58}" type="presOf" srcId="{B6EC3EED-2E17-448A-8365-614DC146ADBF}" destId="{51388186-3FC9-4C36-8E63-1D4A915B30CA}" srcOrd="0" destOrd="2" presId="urn:microsoft.com/office/officeart/2005/8/layout/process1"/>
    <dgm:cxn modelId="{AEA6D718-9841-49EB-BC56-6E13ABD9C016}" srcId="{F970C105-0D6A-48A2-BE6B-C5A2832A948C}" destId="{9463159C-D360-44E9-9B86-A45C0A14F737}" srcOrd="2" destOrd="0" parTransId="{386184B8-DC6B-4CEF-824C-C44BD24C6A62}" sibTransId="{F8F6C5EC-B115-482B-9875-BB96D9ABB2C7}"/>
    <dgm:cxn modelId="{107A4871-1D41-4F31-BAFB-FDB1D738F835}" srcId="{5F9DE329-D874-44FC-A684-F2E051BA8DA5}" destId="{D6312FDE-8E88-4397-8FCB-51C738C5FA1B}" srcOrd="4" destOrd="0" parTransId="{371A0FF2-26A6-4D66-B096-19DB3F4455FD}" sibTransId="{D49F8A46-5723-4BB6-9815-781B83FC67A7}"/>
    <dgm:cxn modelId="{F0AA3FBE-4E83-6044-8786-27B75431371B}" type="presOf" srcId="{A701254E-90F3-4228-B321-51D9EA24828B}" destId="{ECA72A39-235B-429A-9CC1-4ECE7DDD17DC}" srcOrd="0" destOrd="2" presId="urn:microsoft.com/office/officeart/2005/8/layout/process1"/>
    <dgm:cxn modelId="{6D904E08-1D7E-8F43-A963-E6B3D8E848BD}" type="presOf" srcId="{D6312FDE-8E88-4397-8FCB-51C738C5FA1B}" destId="{51388186-3FC9-4C36-8E63-1D4A915B30CA}" srcOrd="0" destOrd="5" presId="urn:microsoft.com/office/officeart/2005/8/layout/process1"/>
    <dgm:cxn modelId="{FA23F895-5EE2-AE4A-AD90-B6F83AB36381}" type="presOf" srcId="{9463159C-D360-44E9-9B86-A45C0A14F737}" destId="{ECA72A39-235B-429A-9CC1-4ECE7DDD17DC}" srcOrd="0" destOrd="0" presId="urn:microsoft.com/office/officeart/2005/8/layout/process1"/>
    <dgm:cxn modelId="{39B6413B-E2A0-7D47-B7A4-F0209B671F6A}" type="presOf" srcId="{E93790C7-7903-4559-9AFA-03DE114B7E6F}" destId="{51388186-3FC9-4C36-8E63-1D4A915B30CA}" srcOrd="0" destOrd="6" presId="urn:microsoft.com/office/officeart/2005/8/layout/process1"/>
    <dgm:cxn modelId="{1D8C29D6-3ED0-D441-BEB0-44FCA9DE2B14}" type="presOf" srcId="{1B8DB410-F86B-4628-9483-9AC6CB7A6561}" destId="{576B4686-705A-463F-993C-544F6A5127DC}" srcOrd="0" destOrd="1" presId="urn:microsoft.com/office/officeart/2005/8/layout/process1"/>
    <dgm:cxn modelId="{5621A02F-BE5C-489C-91D2-16DA6AB8E0E4}" srcId="{9463159C-D360-44E9-9B86-A45C0A14F737}" destId="{6A669F49-F57B-4BFD-875F-AA888EA2EE75}" srcOrd="3" destOrd="0" parTransId="{AD8B8CE8-B7A6-432E-9E3F-8C2873A56806}" sibTransId="{C26F1D31-C937-40E7-9911-672F26101F41}"/>
    <dgm:cxn modelId="{3EC73639-099D-48A1-87A1-EB9C1C6EA310}" srcId="{9463159C-D360-44E9-9B86-A45C0A14F737}" destId="{A701254E-90F3-4228-B321-51D9EA24828B}" srcOrd="1" destOrd="0" parTransId="{D682F577-C61B-48B2-93A7-0A992C8566EE}" sibTransId="{7D6D5215-A6FA-4BD2-BA5D-0567C2400548}"/>
    <dgm:cxn modelId="{8DA4F761-4720-E340-A6A9-DF9230314728}" type="presOf" srcId="{093D78EA-5718-4089-8190-48B1CCF11CE1}" destId="{A6C6A2F5-F70D-46C8-9860-0E14627A7F61}" srcOrd="0" destOrd="0" presId="urn:microsoft.com/office/officeart/2005/8/layout/process1"/>
    <dgm:cxn modelId="{862CF04E-AE3A-C84D-BAAA-EC186988396F}" type="presOf" srcId="{69D0BA73-3DEC-4FAD-B073-8FA919ACBC22}" destId="{51388186-3FC9-4C36-8E63-1D4A915B30CA}" srcOrd="0" destOrd="4" presId="urn:microsoft.com/office/officeart/2005/8/layout/process1"/>
    <dgm:cxn modelId="{A3D1F6E0-C296-4C02-8FC3-6F80F30016D2}" srcId="{4295F694-C014-4B20-8501-2C113A31AFEE}" destId="{1B8DB410-F86B-4628-9483-9AC6CB7A6561}" srcOrd="0" destOrd="0" parTransId="{A00CACB3-BA4D-40B6-B445-D65F833E1478}" sibTransId="{B613E43D-BA94-4AA2-A766-48AF5574EF80}"/>
    <dgm:cxn modelId="{D0269179-59BE-6747-8044-13AFE178B2E4}" type="presOf" srcId="{093D78EA-5718-4089-8190-48B1CCF11CE1}" destId="{F5337BAA-2E35-44B4-AF8A-0E16C2F88364}" srcOrd="1" destOrd="0" presId="urn:microsoft.com/office/officeart/2005/8/layout/process1"/>
    <dgm:cxn modelId="{BF0770DA-C207-418F-B3D4-F4D1D806B124}" srcId="{5F9DE329-D874-44FC-A684-F2E051BA8DA5}" destId="{E93790C7-7903-4559-9AFA-03DE114B7E6F}" srcOrd="5" destOrd="0" parTransId="{14BF4A7C-FEFE-47A6-AC39-0AD8048F7CBA}" sibTransId="{9A0AEC22-84DF-496E-9E0F-D0608E8BCF4B}"/>
    <dgm:cxn modelId="{CA957C3F-1CBF-4D4F-AF93-A9BBF89C346C}" type="presParOf" srcId="{7B78EB0B-B010-4196-9E3F-B1F7372CE408}" destId="{576B4686-705A-463F-993C-544F6A5127DC}" srcOrd="0" destOrd="0" presId="urn:microsoft.com/office/officeart/2005/8/layout/process1"/>
    <dgm:cxn modelId="{AA751255-E8D2-E941-AF4F-11A3EC95978D}" type="presParOf" srcId="{7B78EB0B-B010-4196-9E3F-B1F7372CE408}" destId="{A6C6A2F5-F70D-46C8-9860-0E14627A7F61}" srcOrd="1" destOrd="0" presId="urn:microsoft.com/office/officeart/2005/8/layout/process1"/>
    <dgm:cxn modelId="{4DA468B5-7FC8-104E-9F5C-EBEA0E62B083}" type="presParOf" srcId="{A6C6A2F5-F70D-46C8-9860-0E14627A7F61}" destId="{F5337BAA-2E35-44B4-AF8A-0E16C2F88364}" srcOrd="0" destOrd="0" presId="urn:microsoft.com/office/officeart/2005/8/layout/process1"/>
    <dgm:cxn modelId="{513822B9-63AD-6746-B0F1-6EE82C921211}" type="presParOf" srcId="{7B78EB0B-B010-4196-9E3F-B1F7372CE408}" destId="{51388186-3FC9-4C36-8E63-1D4A915B30CA}" srcOrd="2" destOrd="0" presId="urn:microsoft.com/office/officeart/2005/8/layout/process1"/>
    <dgm:cxn modelId="{CFEA3973-714D-3444-9690-64AC18BB90B0}" type="presParOf" srcId="{7B78EB0B-B010-4196-9E3F-B1F7372CE408}" destId="{2EE4AFE8-D855-4CCE-A5E2-5087ECFD2A18}" srcOrd="3" destOrd="0" presId="urn:microsoft.com/office/officeart/2005/8/layout/process1"/>
    <dgm:cxn modelId="{9A23139A-B914-7B43-B1E6-B7C5DDF7E59A}" type="presParOf" srcId="{2EE4AFE8-D855-4CCE-A5E2-5087ECFD2A18}" destId="{DA0D5794-D871-49DE-B8B8-E43AFB8DCCEF}" srcOrd="0" destOrd="0" presId="urn:microsoft.com/office/officeart/2005/8/layout/process1"/>
    <dgm:cxn modelId="{FD3E5243-93C8-8F40-A580-A78D413B5155}" type="presParOf" srcId="{7B78EB0B-B010-4196-9E3F-B1F7372CE408}" destId="{ECA72A39-235B-429A-9CC1-4ECE7DDD17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43B48-4EB6-4772-A683-8C1F36D1F945}">
      <dsp:nvSpPr>
        <dsp:cNvPr id="0" name=""/>
        <dsp:cNvSpPr/>
      </dsp:nvSpPr>
      <dsp:spPr>
        <a:xfrm>
          <a:off x="3465" y="196160"/>
          <a:ext cx="1515340" cy="9092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>
              <a:latin typeface="Calibri Light" charset="0"/>
            </a:rPr>
            <a:t>Data </a:t>
          </a:r>
          <a:r>
            <a:rPr lang="hu-HU" sz="2000" kern="1200" dirty="0" err="1">
              <a:latin typeface="Calibri Light" charset="0"/>
            </a:rPr>
            <a:t>sources</a:t>
          </a:r>
          <a:endParaRPr lang="hu-HU" sz="2000" kern="1200" dirty="0">
            <a:latin typeface="Calibri Light" charset="0"/>
          </a:endParaRPr>
        </a:p>
      </dsp:txBody>
      <dsp:txXfrm>
        <a:off x="30095" y="222790"/>
        <a:ext cx="1462080" cy="855944"/>
      </dsp:txXfrm>
    </dsp:sp>
    <dsp:sp modelId="{7DA829BD-B1B2-4216-A011-0546C824CFFD}">
      <dsp:nvSpPr>
        <dsp:cNvPr id="0" name=""/>
        <dsp:cNvSpPr/>
      </dsp:nvSpPr>
      <dsp:spPr>
        <a:xfrm>
          <a:off x="1670339" y="462860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600" kern="1200"/>
        </a:p>
      </dsp:txBody>
      <dsp:txXfrm>
        <a:off x="1670339" y="538021"/>
        <a:ext cx="224876" cy="225482"/>
      </dsp:txXfrm>
    </dsp:sp>
    <dsp:sp modelId="{3337314C-9D81-40BA-BA26-EE4CCCDBBDCA}">
      <dsp:nvSpPr>
        <dsp:cNvPr id="0" name=""/>
        <dsp:cNvSpPr/>
      </dsp:nvSpPr>
      <dsp:spPr>
        <a:xfrm>
          <a:off x="2124941" y="196160"/>
          <a:ext cx="1515340" cy="9092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/>
            <a:t>Integration</a:t>
          </a:r>
          <a:endParaRPr lang="hu-HU" sz="2000" kern="1200" dirty="0">
            <a:latin typeface="Calibri Light" charset="0"/>
          </a:endParaRPr>
        </a:p>
      </dsp:txBody>
      <dsp:txXfrm>
        <a:off x="2151571" y="222790"/>
        <a:ext cx="1462080" cy="855944"/>
      </dsp:txXfrm>
    </dsp:sp>
    <dsp:sp modelId="{13C809AE-259F-443D-BC43-DADE3DD866F8}">
      <dsp:nvSpPr>
        <dsp:cNvPr id="0" name=""/>
        <dsp:cNvSpPr/>
      </dsp:nvSpPr>
      <dsp:spPr>
        <a:xfrm>
          <a:off x="3791815" y="462860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600" kern="1200"/>
        </a:p>
      </dsp:txBody>
      <dsp:txXfrm>
        <a:off x="3791815" y="538021"/>
        <a:ext cx="224876" cy="225482"/>
      </dsp:txXfrm>
    </dsp:sp>
    <dsp:sp modelId="{99BB5C42-EE52-4E4A-9DFB-0CE8B22F21C2}">
      <dsp:nvSpPr>
        <dsp:cNvPr id="0" name=""/>
        <dsp:cNvSpPr/>
      </dsp:nvSpPr>
      <dsp:spPr>
        <a:xfrm>
          <a:off x="4246418" y="196160"/>
          <a:ext cx="1515340" cy="9092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/>
            <a:t>Analysis</a:t>
          </a:r>
          <a:endParaRPr lang="hu-HU" sz="2000" kern="1200" dirty="0"/>
        </a:p>
      </dsp:txBody>
      <dsp:txXfrm>
        <a:off x="4273048" y="222790"/>
        <a:ext cx="1462080" cy="855944"/>
      </dsp:txXfrm>
    </dsp:sp>
    <dsp:sp modelId="{2C211587-971E-4D95-B04E-6B237CBC0482}">
      <dsp:nvSpPr>
        <dsp:cNvPr id="0" name=""/>
        <dsp:cNvSpPr/>
      </dsp:nvSpPr>
      <dsp:spPr>
        <a:xfrm>
          <a:off x="5913292" y="462860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600" kern="1200"/>
        </a:p>
      </dsp:txBody>
      <dsp:txXfrm>
        <a:off x="5913292" y="538021"/>
        <a:ext cx="224876" cy="225482"/>
      </dsp:txXfrm>
    </dsp:sp>
    <dsp:sp modelId="{222EAE9D-02E0-4466-8E0A-0B5B20244009}">
      <dsp:nvSpPr>
        <dsp:cNvPr id="0" name=""/>
        <dsp:cNvSpPr/>
      </dsp:nvSpPr>
      <dsp:spPr>
        <a:xfrm>
          <a:off x="6367894" y="196160"/>
          <a:ext cx="1515340" cy="9092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/>
            <a:t>Visualisation</a:t>
          </a:r>
          <a:endParaRPr lang="hu-HU" sz="2000" kern="1200" dirty="0"/>
        </a:p>
      </dsp:txBody>
      <dsp:txXfrm>
        <a:off x="6394524" y="222790"/>
        <a:ext cx="1462080" cy="855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B4686-705A-463F-993C-544F6A5127DC}">
      <dsp:nvSpPr>
        <dsp:cNvPr id="0" name=""/>
        <dsp:cNvSpPr/>
      </dsp:nvSpPr>
      <dsp:spPr>
        <a:xfrm>
          <a:off x="4903" y="1079926"/>
          <a:ext cx="1465685" cy="1497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400" kern="1200" dirty="0" err="1"/>
            <a:t>Gene</a:t>
          </a:r>
          <a:r>
            <a:rPr lang="hu-HU" sz="1400" kern="1200" dirty="0"/>
            <a:t> </a:t>
          </a:r>
          <a:r>
            <a:rPr lang="hu-HU" sz="1400" kern="1200" dirty="0" err="1"/>
            <a:t>name</a:t>
          </a:r>
          <a:endParaRPr lang="hu-H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/>
            <a:t>EGFR</a:t>
          </a:r>
        </a:p>
      </dsp:txBody>
      <dsp:txXfrm>
        <a:off x="47831" y="1122854"/>
        <a:ext cx="1379829" cy="1411890"/>
      </dsp:txXfrm>
    </dsp:sp>
    <dsp:sp modelId="{A6C6A2F5-F70D-46C8-9860-0E14627A7F61}">
      <dsp:nvSpPr>
        <dsp:cNvPr id="0" name=""/>
        <dsp:cNvSpPr/>
      </dsp:nvSpPr>
      <dsp:spPr>
        <a:xfrm>
          <a:off x="1617157" y="1647055"/>
          <a:ext cx="310725" cy="363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100" kern="1200"/>
        </a:p>
      </dsp:txBody>
      <dsp:txXfrm>
        <a:off x="1617157" y="1719753"/>
        <a:ext cx="217508" cy="218093"/>
      </dsp:txXfrm>
    </dsp:sp>
    <dsp:sp modelId="{51388186-3FC9-4C36-8E63-1D4A915B30CA}">
      <dsp:nvSpPr>
        <dsp:cNvPr id="0" name=""/>
        <dsp:cNvSpPr/>
      </dsp:nvSpPr>
      <dsp:spPr>
        <a:xfrm>
          <a:off x="2056862" y="1079926"/>
          <a:ext cx="1465685" cy="1497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400" kern="1200" dirty="0" err="1">
              <a:latin typeface="Calibri Light" charset="0"/>
            </a:rPr>
            <a:t>Uniprot</a:t>
          </a:r>
          <a:endParaRPr lang="hu-HU" sz="1400" kern="1200" dirty="0">
            <a:latin typeface="Calibri Light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u="sng" kern="1200" dirty="0">
              <a:latin typeface="Calibri Light" charset="0"/>
            </a:rPr>
            <a:t>P00533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P04412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Q01279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P0CY46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P55245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...</a:t>
          </a:r>
        </a:p>
      </dsp:txBody>
      <dsp:txXfrm>
        <a:off x="2099790" y="1122854"/>
        <a:ext cx="1379829" cy="1411890"/>
      </dsp:txXfrm>
    </dsp:sp>
    <dsp:sp modelId="{2EE4AFE8-D855-4CCE-A5E2-5087ECFD2A18}">
      <dsp:nvSpPr>
        <dsp:cNvPr id="0" name=""/>
        <dsp:cNvSpPr/>
      </dsp:nvSpPr>
      <dsp:spPr>
        <a:xfrm>
          <a:off x="3669116" y="1647055"/>
          <a:ext cx="310725" cy="3634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100" kern="1200"/>
        </a:p>
      </dsp:txBody>
      <dsp:txXfrm>
        <a:off x="3669116" y="1719753"/>
        <a:ext cx="217508" cy="218093"/>
      </dsp:txXfrm>
    </dsp:sp>
    <dsp:sp modelId="{ECA72A39-235B-429A-9CC1-4ECE7DDD17DC}">
      <dsp:nvSpPr>
        <dsp:cNvPr id="0" name=""/>
        <dsp:cNvSpPr/>
      </dsp:nvSpPr>
      <dsp:spPr>
        <a:xfrm>
          <a:off x="4108822" y="1079926"/>
          <a:ext cx="1465685" cy="1497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400" kern="1200" dirty="0" smtClean="0"/>
            <a:t>Ensembl</a:t>
          </a:r>
          <a:endParaRPr lang="hu-HU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ENST00000275493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ENST00000342916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ENST00000344576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1100" kern="1200" dirty="0">
              <a:latin typeface="Calibri Light" charset="0"/>
            </a:rPr>
            <a:t>ENST00000420316</a:t>
          </a:r>
        </a:p>
      </dsp:txBody>
      <dsp:txXfrm>
        <a:off x="4151750" y="1122854"/>
        <a:ext cx="1379829" cy="1411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385A2-48E8-47BE-A717-AD1D80609516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6454-63A9-49EB-BE32-770206DE942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91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57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634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984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252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797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601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9612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0B7E8-F5B6-4A4B-A4A6-32CF4507ABDD}" type="slidenum">
              <a:rPr lang="hu-HU" smtClean="0"/>
              <a:pPr/>
              <a:t>40</a:t>
            </a:fld>
            <a:endParaRPr 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0B7E8-F5B6-4A4B-A4A6-32CF4507ABDD}" type="slidenum">
              <a:rPr lang="hu-HU" smtClean="0"/>
              <a:pPr/>
              <a:t>43</a:t>
            </a:fld>
            <a:endParaRPr lang="hu-H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C4D47C-41AA-4C9E-9D43-D2E4D5E7676C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hu-HU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B4E98C-D5D6-441D-AF3F-897F8723814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hu-HU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33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F03E68-477D-47DA-801D-902DF3964325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hu-HU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B0C157-E925-41C9-BB5A-479DCCD8697E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hu-HU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BCB6FD-2DCB-465B-85DF-A45833D4AC1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hu-HU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E80AC6-A66E-4E33-8A1E-5326B7503107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hu-H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E80AC6-A66E-4E33-8A1E-5326B7503107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hu-HU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5BE-5EA9-41E2-96EB-66489FB0ECA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33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5BCB9-0858-4FCC-9335-D4B8194ACFD6}" type="slidenum">
              <a:rPr lang="hu-HU" smtClean="0"/>
              <a:pPr/>
              <a:t>9</a:t>
            </a:fld>
            <a:endParaRPr 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5BCB9-0858-4FCC-9335-D4B8194ACFD6}" type="slidenum">
              <a:rPr lang="hu-HU" smtClean="0"/>
              <a:pPr/>
              <a:t>10</a:t>
            </a:fld>
            <a:endParaRPr 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D5CFFB-1954-4BC1-BF9F-2B1AFC4561BB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hu-HU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9A3C36-533B-4577-B454-DC1257EAFB35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hu-HU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0A4DA-4B84-46F6-9CBB-50CF4F6B67F9}" type="slidenum">
              <a:rPr lang="hu-H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hu-HU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B1F12-1880-4D67-9AFB-E0FFFF6BAEE2}" type="slidenum">
              <a:rPr lang="hu-HU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681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t="-1000" r="-1000" b="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5871B-E65E-4A59-8528-8AB02011CC2A}" type="datetimeFigureOut">
              <a:rPr lang="hu-HU" smtClean="0"/>
              <a:pPr/>
              <a:t>24/01/2016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B20F1-79DB-4245-9C16-0EACA70CF589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png"/><Relationship Id="rId8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://networkin.info/" TargetMode="External"/><Relationship Id="rId5" Type="http://schemas.openxmlformats.org/officeDocument/2006/relationships/hyperlink" Target="http://phosphosite.org/" TargetMode="External"/><Relationship Id="rId6" Type="http://schemas.openxmlformats.org/officeDocument/2006/relationships/hyperlink" Target="http://dbptm.mbc.nctu.edu.tw/" TargetMode="External"/><Relationship Id="rId7" Type="http://schemas.openxmlformats.org/officeDocument/2006/relationships/hyperlink" Target="http://elm.eu.org/" TargetMode="External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jaspar.genereg.net/" TargetMode="External"/><Relationship Id="rId4" Type="http://schemas.openxmlformats.org/officeDocument/2006/relationships/hyperlink" Target="http://cisreg.ca/cgi-bin/tfe/home.pl" TargetMode="External"/><Relationship Id="rId5" Type="http://schemas.openxmlformats.org/officeDocument/2006/relationships/hyperlink" Target="http://www.lbbc.ibb.unesp.br/htri" TargetMode="External"/><Relationship Id="rId6" Type="http://schemas.openxmlformats.org/officeDocument/2006/relationships/hyperlink" Target="http://pazar.info/" TargetMode="External"/><Relationship Id="rId7" Type="http://schemas.openxmlformats.org/officeDocument/2006/relationships/hyperlink" Target="http://mirbase.org/" TargetMode="External"/><Relationship Id="rId8" Type="http://schemas.openxmlformats.org/officeDocument/2006/relationships/hyperlink" Target="http://diana.cslab.ece.ntua.gr/mirgen" TargetMode="External"/><Relationship Id="rId9" Type="http://schemas.openxmlformats.org/officeDocument/2006/relationships/hyperlink" Target="http://mirecords.umn.edu/miRecords" TargetMode="External"/><Relationship Id="rId10" Type="http://schemas.openxmlformats.org/officeDocument/2006/relationships/hyperlink" Target="http://www.microrna.gr/tarbas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hebiogrid.org/" TargetMode="External"/><Relationship Id="rId4" Type="http://schemas.openxmlformats.org/officeDocument/2006/relationships/hyperlink" Target="http://www.ebi.ac.uk/intact" TargetMode="External"/><Relationship Id="rId5" Type="http://schemas.openxmlformats.org/officeDocument/2006/relationships/hyperlink" Target="http://mint.bio.uniroma2.it/" TargetMode="External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prd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thebiogrid.org/" TargetMode="External"/><Relationship Id="rId4" Type="http://schemas.openxmlformats.org/officeDocument/2006/relationships/hyperlink" Target="http://www.ebi.ac.uk/intact" TargetMode="External"/><Relationship Id="rId5" Type="http://schemas.openxmlformats.org/officeDocument/2006/relationships/hyperlink" Target="http://mint.bio.uniroma2.it/" TargetMode="External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prd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hebiogrid.org/" TargetMode="External"/><Relationship Id="rId4" Type="http://schemas.openxmlformats.org/officeDocument/2006/relationships/hyperlink" Target="http://www.ebi.ac.uk/intact" TargetMode="External"/><Relationship Id="rId5" Type="http://schemas.openxmlformats.org/officeDocument/2006/relationships/hyperlink" Target="http://mint.bio.uniroma2.it/" TargetMode="External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prd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hebiogrid.org/" TargetMode="External"/><Relationship Id="rId4" Type="http://schemas.openxmlformats.org/officeDocument/2006/relationships/hyperlink" Target="http://www.ebi.ac.uk/intact" TargetMode="External"/><Relationship Id="rId5" Type="http://schemas.openxmlformats.org/officeDocument/2006/relationships/hyperlink" Target="http://mint.bio.uniroma2.it/" TargetMode="External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prd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hprd.org/" TargetMode="External"/><Relationship Id="rId4" Type="http://schemas.openxmlformats.org/officeDocument/2006/relationships/hyperlink" Target="http://thebiogrid.org/" TargetMode="External"/><Relationship Id="rId5" Type="http://schemas.openxmlformats.org/officeDocument/2006/relationships/hyperlink" Target="http://www.ebi.ac.uk/intact" TargetMode="External"/><Relationship Id="rId6" Type="http://schemas.openxmlformats.org/officeDocument/2006/relationships/hyperlink" Target="http://mint.bio.uniroma2.it/" TargetMode="External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3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jpe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e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683568" y="144016"/>
            <a:ext cx="8136904" cy="28529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6000" b="1" dirty="0">
                <a:solidFill>
                  <a:schemeClr val="bg1"/>
                </a:solidFill>
              </a:rPr>
              <a:t>Cellular signalling </a:t>
            </a:r>
            <a:r>
              <a:rPr lang="en-GB" sz="6000" b="1" dirty="0" smtClean="0">
                <a:solidFill>
                  <a:schemeClr val="bg1"/>
                </a:solidFill>
              </a:rPr>
              <a:t>networks</a:t>
            </a:r>
            <a:r>
              <a:rPr lang="hu-HU" sz="6000" b="1" dirty="0" smtClean="0">
                <a:solidFill>
                  <a:schemeClr val="bg1"/>
                </a:solidFill>
              </a:rPr>
              <a:t/>
            </a:r>
            <a:br>
              <a:rPr lang="hu-HU" sz="6000" b="1" dirty="0" smtClean="0">
                <a:solidFill>
                  <a:schemeClr val="bg1"/>
                </a:solidFill>
              </a:rPr>
            </a:br>
            <a:endParaRPr lang="hu-HU" sz="3600" dirty="0">
              <a:solidFill>
                <a:schemeClr val="bg1"/>
              </a:solidFill>
            </a:endParaRPr>
          </a:p>
        </p:txBody>
      </p:sp>
      <p:sp>
        <p:nvSpPr>
          <p:cNvPr id="13" name="Alcím 2"/>
          <p:cNvSpPr>
            <a:spLocks noGrp="1"/>
          </p:cNvSpPr>
          <p:nvPr/>
        </p:nvSpPr>
        <p:spPr>
          <a:xfrm>
            <a:off x="1682052" y="3501008"/>
            <a:ext cx="6400800" cy="43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chemeClr val="tx2"/>
                </a:solidFill>
              </a:rPr>
              <a:t>Tamás Korcsmáros</a:t>
            </a:r>
          </a:p>
        </p:txBody>
      </p:sp>
      <p:sp>
        <p:nvSpPr>
          <p:cNvPr id="14" name="Szövegdoboz 10"/>
          <p:cNvSpPr txBox="1"/>
          <p:nvPr/>
        </p:nvSpPr>
        <p:spPr>
          <a:xfrm>
            <a:off x="578843" y="596333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 smtClean="0"/>
              <a:t>http://netbiol.elte.hu</a:t>
            </a:r>
            <a:endParaRPr lang="hu-HU" b="1" dirty="0"/>
          </a:p>
        </p:txBody>
      </p:sp>
      <p:pic>
        <p:nvPicPr>
          <p:cNvPr id="15" name="Picture 4" descr="netbio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847" y="4797152"/>
            <a:ext cx="2376264" cy="76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2" name="Téglalap 21"/>
          <p:cNvSpPr/>
          <p:nvPr/>
        </p:nvSpPr>
        <p:spPr>
          <a:xfrm>
            <a:off x="329632" y="5563227"/>
            <a:ext cx="283778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2000" dirty="0" smtClean="0"/>
              <a:t>Network </a:t>
            </a:r>
            <a:r>
              <a:rPr lang="hu-HU" sz="2000" dirty="0" err="1" smtClean="0"/>
              <a:t>Biology</a:t>
            </a:r>
            <a:r>
              <a:rPr lang="hu-HU" sz="2000" dirty="0" smtClean="0"/>
              <a:t> Group</a:t>
            </a:r>
            <a:endParaRPr lang="hu-HU" sz="2000" dirty="0"/>
          </a:p>
        </p:txBody>
      </p:sp>
      <p:pic>
        <p:nvPicPr>
          <p:cNvPr id="23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81128"/>
            <a:ext cx="3315655" cy="92009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Jobbra nyíl 23"/>
          <p:cNvSpPr/>
          <p:nvPr/>
        </p:nvSpPr>
        <p:spPr>
          <a:xfrm>
            <a:off x="3232786" y="5373216"/>
            <a:ext cx="1339214" cy="442749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94590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4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doboz 8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Lu</a:t>
            </a:r>
            <a:r>
              <a:rPr lang="hu-HU" dirty="0" smtClean="0"/>
              <a:t>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i="1" dirty="0" err="1" smtClean="0"/>
              <a:t>Trends</a:t>
            </a:r>
            <a:r>
              <a:rPr lang="hu-HU" i="1" dirty="0" smtClean="0"/>
              <a:t> </a:t>
            </a:r>
            <a:r>
              <a:rPr lang="hu-HU" i="1" dirty="0" err="1"/>
              <a:t>Biochem</a:t>
            </a:r>
            <a:r>
              <a:rPr lang="hu-HU" i="1" dirty="0"/>
              <a:t> </a:t>
            </a:r>
            <a:r>
              <a:rPr lang="hu-HU" i="1" dirty="0" err="1" smtClean="0"/>
              <a:t>Sci</a:t>
            </a:r>
            <a:r>
              <a:rPr lang="hu-HU" i="1" dirty="0" smtClean="0"/>
              <a:t>,</a:t>
            </a:r>
            <a:r>
              <a:rPr lang="hu-HU" dirty="0" smtClean="0"/>
              <a:t> </a:t>
            </a:r>
            <a:r>
              <a:rPr lang="hu-HU" dirty="0"/>
              <a:t>32: </a:t>
            </a:r>
            <a:r>
              <a:rPr lang="hu-HU" dirty="0" smtClean="0"/>
              <a:t>320–331 (2007)</a:t>
            </a:r>
            <a:endParaRPr lang="hu-HU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746" y="894353"/>
            <a:ext cx="7033638" cy="5270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ím 2"/>
          <p:cNvSpPr txBox="1">
            <a:spLocks/>
          </p:cNvSpPr>
          <p:nvPr/>
        </p:nvSpPr>
        <p:spPr>
          <a:xfrm>
            <a:off x="395536" y="0"/>
            <a:ext cx="82296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Overlaps</a:t>
            </a:r>
            <a:r>
              <a:rPr kumimoji="0" lang="hu-HU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0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between</a:t>
            </a:r>
            <a:r>
              <a:rPr kumimoji="0" lang="hu-HU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0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pathways</a:t>
            </a:r>
            <a:endParaRPr kumimoji="0" lang="hu-H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networks</a:t>
            </a:r>
            <a:endParaRPr lang="hu-HU" sz="44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5580112" y="1844824"/>
            <a:ext cx="3384376" cy="4752528"/>
          </a:xfrm>
          <a:prstGeom prst="flowChartDocument">
            <a:avLst/>
          </a:prstGeom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Pathway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definitions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identical</a:t>
            </a: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Curation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rules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enough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identical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details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sources</a:t>
            </a:r>
            <a:endParaRPr kumimoji="0" lang="hu-H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Cross-talks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overlaps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multi-pathway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proteins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 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examined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hu-H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easily</a:t>
            </a:r>
            <a:r>
              <a:rPr kumimoji="0" lang="hu-H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7158" y="0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2052638" y="5373688"/>
            <a:ext cx="360362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chemeClr val="bg2">
                  <a:lumMod val="10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060700" y="5373688"/>
            <a:ext cx="360363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357688" y="5373688"/>
            <a:ext cx="360362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65300" y="2133600"/>
            <a:ext cx="360363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05163" y="2132013"/>
            <a:ext cx="360362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354513" y="2132013"/>
            <a:ext cx="360362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2484438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429000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572000" y="2500313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79512" y="2067570"/>
            <a:ext cx="2663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b="1" dirty="0" smtClean="0">
                <a:solidFill>
                  <a:srgbClr val="CC66FF"/>
                </a:solidFill>
                <a:latin typeface="Calibri" pitchFamily="34" charset="0"/>
              </a:rPr>
              <a:t>Input</a:t>
            </a:r>
            <a:r>
              <a:rPr lang="hu-HU" b="1" dirty="0">
                <a:solidFill>
                  <a:srgbClr val="CC66FF"/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rgbClr val="CC66FF"/>
                </a:solidFill>
                <a:latin typeface="Calibri" pitchFamily="34" charset="0"/>
              </a:rPr>
            </a:br>
            <a:r>
              <a:rPr lang="hu-HU" dirty="0" err="1" smtClean="0">
                <a:solidFill>
                  <a:srgbClr val="CC66FF"/>
                </a:solidFill>
                <a:latin typeface="Calibri" pitchFamily="34" charset="0"/>
              </a:rPr>
              <a:t>Ligands</a:t>
            </a:r>
            <a:endParaRPr lang="hu-HU" dirty="0">
              <a:solidFill>
                <a:srgbClr val="CC66FF"/>
              </a:solidFill>
              <a:latin typeface="Calibri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214313" y="5214938"/>
            <a:ext cx="164304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hu-HU" b="1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Output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</a:br>
            <a:r>
              <a:rPr lang="hu-HU" dirty="0" err="1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Transcription</a:t>
            </a:r>
            <a:r>
              <a:rPr lang="hu-HU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 </a:t>
            </a:r>
            <a:r>
              <a:rPr lang="hu-HU" dirty="0" err="1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factors</a:t>
            </a:r>
            <a:endParaRPr lang="hu-HU" dirty="0">
              <a:solidFill>
                <a:schemeClr val="bg2">
                  <a:lumMod val="1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2268538" y="5734050"/>
            <a:ext cx="17462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276600" y="5734050"/>
            <a:ext cx="9525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4572000" y="5734050"/>
            <a:ext cx="1588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1906588" y="3141663"/>
            <a:ext cx="649287" cy="1582737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143375" y="3000375"/>
            <a:ext cx="649288" cy="1582738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266950" y="472598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3276600" y="47831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4500563" y="472598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14313" y="3429000"/>
            <a:ext cx="26638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b="1" dirty="0" err="1" smtClean="0">
                <a:solidFill>
                  <a:srgbClr val="00B050"/>
                </a:solidFill>
                <a:latin typeface="Calibri" pitchFamily="34" charset="0"/>
              </a:rPr>
              <a:t>Pathway</a:t>
            </a:r>
            <a:r>
              <a:rPr lang="hu-HU" b="1" dirty="0" smtClean="0">
                <a:solidFill>
                  <a:srgbClr val="00B050"/>
                </a:solidFill>
                <a:latin typeface="Calibri" pitchFamily="34" charset="0"/>
              </a:rPr>
              <a:t> </a:t>
            </a:r>
            <a:br>
              <a:rPr lang="hu-HU" b="1" dirty="0" smtClean="0">
                <a:solidFill>
                  <a:srgbClr val="00B050"/>
                </a:solidFill>
                <a:latin typeface="Calibri" pitchFamily="34" charset="0"/>
              </a:rPr>
            </a:br>
            <a:r>
              <a:rPr lang="hu-HU" b="1" dirty="0" err="1" smtClean="0">
                <a:solidFill>
                  <a:srgbClr val="00B050"/>
                </a:solidFill>
                <a:latin typeface="Calibri" pitchFamily="34" charset="0"/>
              </a:rPr>
              <a:t>mediators</a:t>
            </a:r>
            <a:r>
              <a:rPr lang="hu-HU" b="1" dirty="0">
                <a:solidFill>
                  <a:srgbClr val="003300"/>
                </a:solidFill>
                <a:latin typeface="Calibri" pitchFamily="34" charset="0"/>
              </a:rPr>
              <a:t/>
            </a:r>
            <a:br>
              <a:rPr lang="hu-HU" b="1" dirty="0">
                <a:solidFill>
                  <a:srgbClr val="003300"/>
                </a:solidFill>
                <a:latin typeface="Calibri" pitchFamily="34" charset="0"/>
              </a:rPr>
            </a:br>
            <a:r>
              <a:rPr lang="hu-HU" b="1" dirty="0">
                <a:solidFill>
                  <a:srgbClr val="003300"/>
                </a:solidFill>
                <a:latin typeface="Calibri" pitchFamily="34" charset="0"/>
              </a:rPr>
              <a:t>(</a:t>
            </a:r>
            <a:r>
              <a:rPr lang="hu-HU" b="1" dirty="0" smtClean="0">
                <a:solidFill>
                  <a:srgbClr val="FF0000"/>
                </a:solidFill>
                <a:latin typeface="Calibri" pitchFamily="34" charset="0"/>
              </a:rPr>
              <a:t>cross-talk </a:t>
            </a:r>
            <a:br>
              <a:rPr lang="hu-HU" b="1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hu-HU" b="1" dirty="0" err="1" smtClean="0">
                <a:solidFill>
                  <a:srgbClr val="FF0000"/>
                </a:solidFill>
                <a:latin typeface="Calibri" pitchFamily="34" charset="0"/>
              </a:rPr>
              <a:t>proteins</a:t>
            </a:r>
            <a:r>
              <a:rPr lang="hu-HU" b="1" dirty="0" smtClean="0">
                <a:solidFill>
                  <a:srgbClr val="003300"/>
                </a:solidFill>
                <a:latin typeface="Calibri" pitchFamily="34" charset="0"/>
              </a:rPr>
              <a:t>)</a:t>
            </a:r>
            <a:endParaRPr lang="hu-HU" b="1" dirty="0">
              <a:solidFill>
                <a:srgbClr val="003300"/>
              </a:solidFill>
              <a:latin typeface="Calibri" pitchFamily="34" charset="0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2571750" y="3711575"/>
            <a:ext cx="504825" cy="360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hu-HU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339975" y="2133600"/>
            <a:ext cx="360363" cy="288925"/>
          </a:xfrm>
          <a:prstGeom prst="rect">
            <a:avLst/>
          </a:prstGeom>
          <a:solidFill>
            <a:srgbClr val="CC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 sz="1600">
              <a:latin typeface="Calibri" pitchFamily="34" charset="0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1981200" y="24209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3714750" y="4783138"/>
            <a:ext cx="0" cy="4318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3492500" y="5373688"/>
            <a:ext cx="360363" cy="360362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latin typeface="Calibri" pitchFamily="34" charset="0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3714750" y="5734050"/>
            <a:ext cx="6350" cy="552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3071813" y="3000375"/>
            <a:ext cx="649287" cy="1582738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>
            <a:off x="3714750" y="4143375"/>
            <a:ext cx="500063" cy="71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5" name="Szabadkézi sokszög 34"/>
          <p:cNvSpPr/>
          <p:nvPr/>
        </p:nvSpPr>
        <p:spPr>
          <a:xfrm>
            <a:off x="1928813" y="2428875"/>
            <a:ext cx="1857375" cy="3929063"/>
          </a:xfrm>
          <a:custGeom>
            <a:avLst/>
            <a:gdLst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9" fmla="*/ 1948069 w 2361096"/>
              <a:gd name="connsiteY9" fmla="*/ 3485322 h 4052957"/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0" fmla="*/ 0 w 2340387"/>
              <a:gd name="connsiteY0" fmla="*/ 0 h 4052957"/>
              <a:gd name="connsiteX1" fmla="*/ 119269 w 2340387"/>
              <a:gd name="connsiteY1" fmla="*/ 1046922 h 4052957"/>
              <a:gd name="connsiteX2" fmla="*/ 530087 w 2340387"/>
              <a:gd name="connsiteY2" fmla="*/ 1166191 h 4052957"/>
              <a:gd name="connsiteX3" fmla="*/ 1351722 w 2340387"/>
              <a:gd name="connsiteY3" fmla="*/ 1789043 h 4052957"/>
              <a:gd name="connsiteX4" fmla="*/ 1616765 w 2340387"/>
              <a:gd name="connsiteY4" fmla="*/ 2014330 h 4052957"/>
              <a:gd name="connsiteX5" fmla="*/ 1736035 w 2340387"/>
              <a:gd name="connsiteY5" fmla="*/ 3790122 h 4052957"/>
              <a:gd name="connsiteX6" fmla="*/ 1802296 w 2340387"/>
              <a:gd name="connsiteY6" fmla="*/ 3591339 h 4052957"/>
              <a:gd name="connsiteX7" fmla="*/ 2120348 w 2340387"/>
              <a:gd name="connsiteY7" fmla="*/ 3829878 h 4052957"/>
              <a:gd name="connsiteX8" fmla="*/ 2311674 w 2340387"/>
              <a:gd name="connsiteY8" fmla="*/ 3718496 h 4052957"/>
              <a:gd name="connsiteX0" fmla="*/ 0 w 2120348"/>
              <a:gd name="connsiteY0" fmla="*/ 0 h 4052957"/>
              <a:gd name="connsiteX1" fmla="*/ 119269 w 2120348"/>
              <a:gd name="connsiteY1" fmla="*/ 1046922 h 4052957"/>
              <a:gd name="connsiteX2" fmla="*/ 530087 w 2120348"/>
              <a:gd name="connsiteY2" fmla="*/ 1166191 h 4052957"/>
              <a:gd name="connsiteX3" fmla="*/ 1351722 w 2120348"/>
              <a:gd name="connsiteY3" fmla="*/ 1789043 h 4052957"/>
              <a:gd name="connsiteX4" fmla="*/ 1616765 w 2120348"/>
              <a:gd name="connsiteY4" fmla="*/ 2014330 h 4052957"/>
              <a:gd name="connsiteX5" fmla="*/ 1736035 w 2120348"/>
              <a:gd name="connsiteY5" fmla="*/ 3790122 h 4052957"/>
              <a:gd name="connsiteX6" fmla="*/ 1802296 w 2120348"/>
              <a:gd name="connsiteY6" fmla="*/ 3591339 h 4052957"/>
              <a:gd name="connsiteX7" fmla="*/ 2120348 w 2120348"/>
              <a:gd name="connsiteY7" fmla="*/ 3829878 h 4052957"/>
              <a:gd name="connsiteX0" fmla="*/ 0 w 1802296"/>
              <a:gd name="connsiteY0" fmla="*/ 0 h 4052957"/>
              <a:gd name="connsiteX1" fmla="*/ 119269 w 1802296"/>
              <a:gd name="connsiteY1" fmla="*/ 1046922 h 4052957"/>
              <a:gd name="connsiteX2" fmla="*/ 530087 w 1802296"/>
              <a:gd name="connsiteY2" fmla="*/ 1166191 h 4052957"/>
              <a:gd name="connsiteX3" fmla="*/ 1351722 w 1802296"/>
              <a:gd name="connsiteY3" fmla="*/ 1789043 h 4052957"/>
              <a:gd name="connsiteX4" fmla="*/ 1616765 w 1802296"/>
              <a:gd name="connsiteY4" fmla="*/ 2014330 h 4052957"/>
              <a:gd name="connsiteX5" fmla="*/ 1736035 w 1802296"/>
              <a:gd name="connsiteY5" fmla="*/ 3790122 h 4052957"/>
              <a:gd name="connsiteX6" fmla="*/ 1802296 w 1802296"/>
              <a:gd name="connsiteY6" fmla="*/ 3591339 h 4052957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351722 w 1736035"/>
              <a:gd name="connsiteY3" fmla="*/ 1789043 h 3790122"/>
              <a:gd name="connsiteX4" fmla="*/ 1616765 w 1736035"/>
              <a:gd name="connsiteY4" fmla="*/ 2014330 h 3790122"/>
              <a:gd name="connsiteX5" fmla="*/ 1736035 w 1736035"/>
              <a:gd name="connsiteY5" fmla="*/ 3790122 h 3790122"/>
              <a:gd name="connsiteX0" fmla="*/ 0 w 1921285"/>
              <a:gd name="connsiteY0" fmla="*/ 0 h 3790122"/>
              <a:gd name="connsiteX1" fmla="*/ 119269 w 1921285"/>
              <a:gd name="connsiteY1" fmla="*/ 1046922 h 3790122"/>
              <a:gd name="connsiteX2" fmla="*/ 530087 w 1921285"/>
              <a:gd name="connsiteY2" fmla="*/ 1166191 h 3790122"/>
              <a:gd name="connsiteX3" fmla="*/ 1740172 w 1921285"/>
              <a:gd name="connsiteY3" fmla="*/ 2003984 h 3790122"/>
              <a:gd name="connsiteX4" fmla="*/ 1616765 w 1921285"/>
              <a:gd name="connsiteY4" fmla="*/ 2014330 h 3790122"/>
              <a:gd name="connsiteX5" fmla="*/ 1736035 w 1921285"/>
              <a:gd name="connsiteY5" fmla="*/ 3790122 h 3790122"/>
              <a:gd name="connsiteX0" fmla="*/ 0 w 1929947"/>
              <a:gd name="connsiteY0" fmla="*/ 0 h 3790122"/>
              <a:gd name="connsiteX1" fmla="*/ 119269 w 1929947"/>
              <a:gd name="connsiteY1" fmla="*/ 1046922 h 3790122"/>
              <a:gd name="connsiteX2" fmla="*/ 530087 w 1929947"/>
              <a:gd name="connsiteY2" fmla="*/ 1166191 h 3790122"/>
              <a:gd name="connsiteX3" fmla="*/ 1740172 w 1929947"/>
              <a:gd name="connsiteY3" fmla="*/ 2003984 h 3790122"/>
              <a:gd name="connsiteX4" fmla="*/ 1668734 w 1929947"/>
              <a:gd name="connsiteY4" fmla="*/ 3146992 h 3790122"/>
              <a:gd name="connsiteX5" fmla="*/ 1736035 w 1929947"/>
              <a:gd name="connsiteY5" fmla="*/ 3790122 h 3790122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525858 w 1736035"/>
              <a:gd name="connsiteY3" fmla="*/ 1932546 h 3790122"/>
              <a:gd name="connsiteX4" fmla="*/ 1668734 w 1736035"/>
              <a:gd name="connsiteY4" fmla="*/ 3146992 h 3790122"/>
              <a:gd name="connsiteX5" fmla="*/ 1736035 w 1736035"/>
              <a:gd name="connsiteY5" fmla="*/ 3790122 h 3790122"/>
              <a:gd name="connsiteX0" fmla="*/ 0 w 1740862"/>
              <a:gd name="connsiteY0" fmla="*/ 0 h 3790122"/>
              <a:gd name="connsiteX1" fmla="*/ 119269 w 1740862"/>
              <a:gd name="connsiteY1" fmla="*/ 1046922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240068 w 1740862"/>
              <a:gd name="connsiteY1" fmla="*/ 915209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88236"/>
              <a:gd name="connsiteY0" fmla="*/ 0 h 3790122"/>
              <a:gd name="connsiteX1" fmla="*/ 240068 w 1788236"/>
              <a:gd name="connsiteY1" fmla="*/ 915209 h 3790122"/>
              <a:gd name="connsiteX2" fmla="*/ 1525858 w 1788236"/>
              <a:gd name="connsiteY2" fmla="*/ 1932546 h 3790122"/>
              <a:gd name="connsiteX3" fmla="*/ 1740172 w 1788236"/>
              <a:gd name="connsiteY3" fmla="*/ 3075554 h 3790122"/>
              <a:gd name="connsiteX4" fmla="*/ 1736035 w 1788236"/>
              <a:gd name="connsiteY4" fmla="*/ 3790122 h 3790122"/>
              <a:gd name="connsiteX0" fmla="*/ 0 w 1787991"/>
              <a:gd name="connsiteY0" fmla="*/ 0 h 3790122"/>
              <a:gd name="connsiteX1" fmla="*/ 240068 w 1787991"/>
              <a:gd name="connsiteY1" fmla="*/ 915209 h 3790122"/>
              <a:gd name="connsiteX2" fmla="*/ 1525858 w 1787991"/>
              <a:gd name="connsiteY2" fmla="*/ 1932546 h 3790122"/>
              <a:gd name="connsiteX3" fmla="*/ 1740172 w 1787991"/>
              <a:gd name="connsiteY3" fmla="*/ 3075554 h 3790122"/>
              <a:gd name="connsiteX4" fmla="*/ 1736035 w 1787991"/>
              <a:gd name="connsiteY4" fmla="*/ 3790122 h 3790122"/>
              <a:gd name="connsiteX0" fmla="*/ 0 w 1756083"/>
              <a:gd name="connsiteY0" fmla="*/ 0 h 3790122"/>
              <a:gd name="connsiteX1" fmla="*/ 240068 w 1756083"/>
              <a:gd name="connsiteY1" fmla="*/ 915209 h 3790122"/>
              <a:gd name="connsiteX2" fmla="*/ 1525858 w 1756083"/>
              <a:gd name="connsiteY2" fmla="*/ 1932546 h 3790122"/>
              <a:gd name="connsiteX3" fmla="*/ 1740172 w 1756083"/>
              <a:gd name="connsiteY3" fmla="*/ 3075554 h 3790122"/>
              <a:gd name="connsiteX4" fmla="*/ 1736035 w 1756083"/>
              <a:gd name="connsiteY4" fmla="*/ 3790122 h 379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083" h="3790122">
                <a:moveTo>
                  <a:pt x="0" y="0"/>
                </a:moveTo>
                <a:cubicBezTo>
                  <a:pt x="15460" y="426278"/>
                  <a:pt x="112810" y="668250"/>
                  <a:pt x="240068" y="915209"/>
                </a:cubicBezTo>
                <a:cubicBezTo>
                  <a:pt x="494378" y="1237300"/>
                  <a:pt x="1344439" y="1613479"/>
                  <a:pt x="1525858" y="1932546"/>
                </a:cubicBezTo>
                <a:cubicBezTo>
                  <a:pt x="1756083" y="2288134"/>
                  <a:pt x="1740862" y="2777864"/>
                  <a:pt x="1740172" y="3075554"/>
                </a:cubicBezTo>
                <a:cubicBezTo>
                  <a:pt x="1739483" y="3373244"/>
                  <a:pt x="1705113" y="3527287"/>
                  <a:pt x="1736035" y="3790122"/>
                </a:cubicBezTo>
              </a:path>
            </a:pathLst>
          </a:cu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6" name="Szabadkézi sokszög 35"/>
          <p:cNvSpPr>
            <a:spLocks/>
          </p:cNvSpPr>
          <p:nvPr/>
        </p:nvSpPr>
        <p:spPr bwMode="auto">
          <a:xfrm>
            <a:off x="1928813" y="2428875"/>
            <a:ext cx="2687637" cy="3929063"/>
          </a:xfrm>
          <a:custGeom>
            <a:avLst/>
            <a:gdLst>
              <a:gd name="T0" fmla="*/ 0 w 1693"/>
              <a:gd name="T1" fmla="*/ 0 h 2475"/>
              <a:gd name="T2" fmla="*/ 2147483647 w 1693"/>
              <a:gd name="T3" fmla="*/ 2147483647 h 2475"/>
              <a:gd name="T4" fmla="*/ 2147483647 w 1693"/>
              <a:gd name="T5" fmla="*/ 2147483647 h 2475"/>
              <a:gd name="T6" fmla="*/ 2147483647 w 1693"/>
              <a:gd name="T7" fmla="*/ 2147483647 h 2475"/>
              <a:gd name="T8" fmla="*/ 2147483647 w 1693"/>
              <a:gd name="T9" fmla="*/ 2147483647 h 2475"/>
              <a:gd name="T10" fmla="*/ 2147483647 w 1693"/>
              <a:gd name="T11" fmla="*/ 2147483647 h 24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93"/>
              <a:gd name="T19" fmla="*/ 0 h 2475"/>
              <a:gd name="T20" fmla="*/ 1693 w 1693"/>
              <a:gd name="T21" fmla="*/ 2475 h 24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93" h="2475">
                <a:moveTo>
                  <a:pt x="0" y="0"/>
                </a:moveTo>
                <a:cubicBezTo>
                  <a:pt x="15" y="278"/>
                  <a:pt x="31" y="434"/>
                  <a:pt x="161" y="609"/>
                </a:cubicBezTo>
                <a:cubicBezTo>
                  <a:pt x="291" y="784"/>
                  <a:pt x="556" y="950"/>
                  <a:pt x="777" y="1048"/>
                </a:cubicBezTo>
                <a:cubicBezTo>
                  <a:pt x="998" y="1146"/>
                  <a:pt x="1338" y="1008"/>
                  <a:pt x="1486" y="1199"/>
                </a:cubicBezTo>
                <a:cubicBezTo>
                  <a:pt x="1634" y="1390"/>
                  <a:pt x="1635" y="1980"/>
                  <a:pt x="1664" y="2193"/>
                </a:cubicBezTo>
                <a:cubicBezTo>
                  <a:pt x="1693" y="2406"/>
                  <a:pt x="1630" y="2303"/>
                  <a:pt x="1660" y="2475"/>
                </a:cubicBezTo>
              </a:path>
            </a:pathLst>
          </a:custGeom>
          <a:noFill/>
          <a:ln w="76200" cap="flat" cmpd="sng" algn="ctr">
            <a:solidFill>
              <a:srgbClr val="FFC000"/>
            </a:solidFill>
            <a:prstDash val="solid"/>
            <a:round/>
            <a:headEnd/>
            <a:tailEnd type="triangle" w="med" len="med"/>
          </a:ln>
        </p:spPr>
        <p:txBody>
          <a:bodyPr anchor="ctr"/>
          <a:lstStyle/>
          <a:p>
            <a:endParaRPr lang="hu-HU"/>
          </a:p>
        </p:txBody>
      </p:sp>
      <p:sp>
        <p:nvSpPr>
          <p:cNvPr id="37" name="Szabadkézi sokszög 36"/>
          <p:cNvSpPr/>
          <p:nvPr/>
        </p:nvSpPr>
        <p:spPr>
          <a:xfrm>
            <a:off x="2246313" y="2428875"/>
            <a:ext cx="254000" cy="3857625"/>
          </a:xfrm>
          <a:custGeom>
            <a:avLst/>
            <a:gdLst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9" fmla="*/ 1948069 w 2361096"/>
              <a:gd name="connsiteY9" fmla="*/ 3485322 h 4052957"/>
              <a:gd name="connsiteX0" fmla="*/ 0 w 2361096"/>
              <a:gd name="connsiteY0" fmla="*/ 0 h 4052957"/>
              <a:gd name="connsiteX1" fmla="*/ 119269 w 2361096"/>
              <a:gd name="connsiteY1" fmla="*/ 1046922 h 4052957"/>
              <a:gd name="connsiteX2" fmla="*/ 530087 w 2361096"/>
              <a:gd name="connsiteY2" fmla="*/ 1166191 h 4052957"/>
              <a:gd name="connsiteX3" fmla="*/ 1351722 w 2361096"/>
              <a:gd name="connsiteY3" fmla="*/ 1789043 h 4052957"/>
              <a:gd name="connsiteX4" fmla="*/ 1616765 w 2361096"/>
              <a:gd name="connsiteY4" fmla="*/ 2014330 h 4052957"/>
              <a:gd name="connsiteX5" fmla="*/ 1736035 w 2361096"/>
              <a:gd name="connsiteY5" fmla="*/ 3790122 h 4052957"/>
              <a:gd name="connsiteX6" fmla="*/ 1802296 w 2361096"/>
              <a:gd name="connsiteY6" fmla="*/ 3591339 h 4052957"/>
              <a:gd name="connsiteX7" fmla="*/ 2120348 w 2361096"/>
              <a:gd name="connsiteY7" fmla="*/ 3829878 h 4052957"/>
              <a:gd name="connsiteX8" fmla="*/ 2332383 w 2361096"/>
              <a:gd name="connsiteY8" fmla="*/ 3578087 h 4052957"/>
              <a:gd name="connsiteX0" fmla="*/ 0 w 2340387"/>
              <a:gd name="connsiteY0" fmla="*/ 0 h 4052957"/>
              <a:gd name="connsiteX1" fmla="*/ 119269 w 2340387"/>
              <a:gd name="connsiteY1" fmla="*/ 1046922 h 4052957"/>
              <a:gd name="connsiteX2" fmla="*/ 530087 w 2340387"/>
              <a:gd name="connsiteY2" fmla="*/ 1166191 h 4052957"/>
              <a:gd name="connsiteX3" fmla="*/ 1351722 w 2340387"/>
              <a:gd name="connsiteY3" fmla="*/ 1789043 h 4052957"/>
              <a:gd name="connsiteX4" fmla="*/ 1616765 w 2340387"/>
              <a:gd name="connsiteY4" fmla="*/ 2014330 h 4052957"/>
              <a:gd name="connsiteX5" fmla="*/ 1736035 w 2340387"/>
              <a:gd name="connsiteY5" fmla="*/ 3790122 h 4052957"/>
              <a:gd name="connsiteX6" fmla="*/ 1802296 w 2340387"/>
              <a:gd name="connsiteY6" fmla="*/ 3591339 h 4052957"/>
              <a:gd name="connsiteX7" fmla="*/ 2120348 w 2340387"/>
              <a:gd name="connsiteY7" fmla="*/ 3829878 h 4052957"/>
              <a:gd name="connsiteX8" fmla="*/ 2311674 w 2340387"/>
              <a:gd name="connsiteY8" fmla="*/ 3718496 h 4052957"/>
              <a:gd name="connsiteX0" fmla="*/ 0 w 2120348"/>
              <a:gd name="connsiteY0" fmla="*/ 0 h 4052957"/>
              <a:gd name="connsiteX1" fmla="*/ 119269 w 2120348"/>
              <a:gd name="connsiteY1" fmla="*/ 1046922 h 4052957"/>
              <a:gd name="connsiteX2" fmla="*/ 530087 w 2120348"/>
              <a:gd name="connsiteY2" fmla="*/ 1166191 h 4052957"/>
              <a:gd name="connsiteX3" fmla="*/ 1351722 w 2120348"/>
              <a:gd name="connsiteY3" fmla="*/ 1789043 h 4052957"/>
              <a:gd name="connsiteX4" fmla="*/ 1616765 w 2120348"/>
              <a:gd name="connsiteY4" fmla="*/ 2014330 h 4052957"/>
              <a:gd name="connsiteX5" fmla="*/ 1736035 w 2120348"/>
              <a:gd name="connsiteY5" fmla="*/ 3790122 h 4052957"/>
              <a:gd name="connsiteX6" fmla="*/ 1802296 w 2120348"/>
              <a:gd name="connsiteY6" fmla="*/ 3591339 h 4052957"/>
              <a:gd name="connsiteX7" fmla="*/ 2120348 w 2120348"/>
              <a:gd name="connsiteY7" fmla="*/ 3829878 h 4052957"/>
              <a:gd name="connsiteX0" fmla="*/ 0 w 1802296"/>
              <a:gd name="connsiteY0" fmla="*/ 0 h 4052957"/>
              <a:gd name="connsiteX1" fmla="*/ 119269 w 1802296"/>
              <a:gd name="connsiteY1" fmla="*/ 1046922 h 4052957"/>
              <a:gd name="connsiteX2" fmla="*/ 530087 w 1802296"/>
              <a:gd name="connsiteY2" fmla="*/ 1166191 h 4052957"/>
              <a:gd name="connsiteX3" fmla="*/ 1351722 w 1802296"/>
              <a:gd name="connsiteY3" fmla="*/ 1789043 h 4052957"/>
              <a:gd name="connsiteX4" fmla="*/ 1616765 w 1802296"/>
              <a:gd name="connsiteY4" fmla="*/ 2014330 h 4052957"/>
              <a:gd name="connsiteX5" fmla="*/ 1736035 w 1802296"/>
              <a:gd name="connsiteY5" fmla="*/ 3790122 h 4052957"/>
              <a:gd name="connsiteX6" fmla="*/ 1802296 w 1802296"/>
              <a:gd name="connsiteY6" fmla="*/ 3591339 h 4052957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351722 w 1736035"/>
              <a:gd name="connsiteY3" fmla="*/ 1789043 h 3790122"/>
              <a:gd name="connsiteX4" fmla="*/ 1616765 w 1736035"/>
              <a:gd name="connsiteY4" fmla="*/ 2014330 h 3790122"/>
              <a:gd name="connsiteX5" fmla="*/ 1736035 w 1736035"/>
              <a:gd name="connsiteY5" fmla="*/ 3790122 h 3790122"/>
              <a:gd name="connsiteX0" fmla="*/ 0 w 1921285"/>
              <a:gd name="connsiteY0" fmla="*/ 0 h 3790122"/>
              <a:gd name="connsiteX1" fmla="*/ 119269 w 1921285"/>
              <a:gd name="connsiteY1" fmla="*/ 1046922 h 3790122"/>
              <a:gd name="connsiteX2" fmla="*/ 530087 w 1921285"/>
              <a:gd name="connsiteY2" fmla="*/ 1166191 h 3790122"/>
              <a:gd name="connsiteX3" fmla="*/ 1740172 w 1921285"/>
              <a:gd name="connsiteY3" fmla="*/ 2003984 h 3790122"/>
              <a:gd name="connsiteX4" fmla="*/ 1616765 w 1921285"/>
              <a:gd name="connsiteY4" fmla="*/ 2014330 h 3790122"/>
              <a:gd name="connsiteX5" fmla="*/ 1736035 w 1921285"/>
              <a:gd name="connsiteY5" fmla="*/ 3790122 h 3790122"/>
              <a:gd name="connsiteX0" fmla="*/ 0 w 1929947"/>
              <a:gd name="connsiteY0" fmla="*/ 0 h 3790122"/>
              <a:gd name="connsiteX1" fmla="*/ 119269 w 1929947"/>
              <a:gd name="connsiteY1" fmla="*/ 1046922 h 3790122"/>
              <a:gd name="connsiteX2" fmla="*/ 530087 w 1929947"/>
              <a:gd name="connsiteY2" fmla="*/ 1166191 h 3790122"/>
              <a:gd name="connsiteX3" fmla="*/ 1740172 w 1929947"/>
              <a:gd name="connsiteY3" fmla="*/ 2003984 h 3790122"/>
              <a:gd name="connsiteX4" fmla="*/ 1668734 w 1929947"/>
              <a:gd name="connsiteY4" fmla="*/ 3146992 h 3790122"/>
              <a:gd name="connsiteX5" fmla="*/ 1736035 w 1929947"/>
              <a:gd name="connsiteY5" fmla="*/ 3790122 h 3790122"/>
              <a:gd name="connsiteX0" fmla="*/ 0 w 1736035"/>
              <a:gd name="connsiteY0" fmla="*/ 0 h 3790122"/>
              <a:gd name="connsiteX1" fmla="*/ 119269 w 1736035"/>
              <a:gd name="connsiteY1" fmla="*/ 1046922 h 3790122"/>
              <a:gd name="connsiteX2" fmla="*/ 530087 w 1736035"/>
              <a:gd name="connsiteY2" fmla="*/ 1166191 h 3790122"/>
              <a:gd name="connsiteX3" fmla="*/ 1525858 w 1736035"/>
              <a:gd name="connsiteY3" fmla="*/ 1932546 h 3790122"/>
              <a:gd name="connsiteX4" fmla="*/ 1668734 w 1736035"/>
              <a:gd name="connsiteY4" fmla="*/ 3146992 h 3790122"/>
              <a:gd name="connsiteX5" fmla="*/ 1736035 w 1736035"/>
              <a:gd name="connsiteY5" fmla="*/ 3790122 h 3790122"/>
              <a:gd name="connsiteX0" fmla="*/ 0 w 1740862"/>
              <a:gd name="connsiteY0" fmla="*/ 0 h 3790122"/>
              <a:gd name="connsiteX1" fmla="*/ 119269 w 1740862"/>
              <a:gd name="connsiteY1" fmla="*/ 1046922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7989 w 1748851"/>
              <a:gd name="connsiteY0" fmla="*/ 0 h 3790122"/>
              <a:gd name="connsiteX1" fmla="*/ 127258 w 1748851"/>
              <a:gd name="connsiteY1" fmla="*/ 1046922 h 3790122"/>
              <a:gd name="connsiteX2" fmla="*/ 538076 w 1748851"/>
              <a:gd name="connsiteY2" fmla="*/ 1166191 h 3790122"/>
              <a:gd name="connsiteX3" fmla="*/ 1533847 w 1748851"/>
              <a:gd name="connsiteY3" fmla="*/ 1932546 h 3790122"/>
              <a:gd name="connsiteX4" fmla="*/ 1748161 w 1748851"/>
              <a:gd name="connsiteY4" fmla="*/ 3075554 h 3790122"/>
              <a:gd name="connsiteX5" fmla="*/ 1744024 w 1748851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530087 w 1740862"/>
              <a:gd name="connsiteY2" fmla="*/ 1166191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1525858 w 1740862"/>
              <a:gd name="connsiteY2" fmla="*/ 1932546 h 3790122"/>
              <a:gd name="connsiteX3" fmla="*/ 1740172 w 1740862"/>
              <a:gd name="connsiteY3" fmla="*/ 3075554 h 3790122"/>
              <a:gd name="connsiteX4" fmla="*/ 1736035 w 1740862"/>
              <a:gd name="connsiteY4" fmla="*/ 3790122 h 3790122"/>
              <a:gd name="connsiteX0" fmla="*/ 0 w 1740862"/>
              <a:gd name="connsiteY0" fmla="*/ 0 h 3790122"/>
              <a:gd name="connsiteX1" fmla="*/ 168536 w 1740862"/>
              <a:gd name="connsiteY1" fmla="*/ 932414 h 3790122"/>
              <a:gd name="connsiteX2" fmla="*/ 773716 w 1740862"/>
              <a:gd name="connsiteY2" fmla="*/ 1643074 h 3790122"/>
              <a:gd name="connsiteX3" fmla="*/ 1525858 w 1740862"/>
              <a:gd name="connsiteY3" fmla="*/ 1932546 h 3790122"/>
              <a:gd name="connsiteX4" fmla="*/ 1740172 w 1740862"/>
              <a:gd name="connsiteY4" fmla="*/ 3075554 h 3790122"/>
              <a:gd name="connsiteX5" fmla="*/ 1736035 w 1740862"/>
              <a:gd name="connsiteY5" fmla="*/ 3790122 h 3790122"/>
              <a:gd name="connsiteX0" fmla="*/ 0 w 1749114"/>
              <a:gd name="connsiteY0" fmla="*/ 0 h 3790122"/>
              <a:gd name="connsiteX1" fmla="*/ 168536 w 1749114"/>
              <a:gd name="connsiteY1" fmla="*/ 932414 h 3790122"/>
              <a:gd name="connsiteX2" fmla="*/ 773716 w 1749114"/>
              <a:gd name="connsiteY2" fmla="*/ 1643074 h 3790122"/>
              <a:gd name="connsiteX3" fmla="*/ 1547433 w 1749114"/>
              <a:gd name="connsiteY3" fmla="*/ 1857388 h 3790122"/>
              <a:gd name="connsiteX4" fmla="*/ 1740172 w 1749114"/>
              <a:gd name="connsiteY4" fmla="*/ 3075554 h 3790122"/>
              <a:gd name="connsiteX5" fmla="*/ 1736035 w 1749114"/>
              <a:gd name="connsiteY5" fmla="*/ 3790122 h 3790122"/>
              <a:gd name="connsiteX0" fmla="*/ 4518911 w 4534375"/>
              <a:gd name="connsiteY0" fmla="*/ 0 h 3935896"/>
              <a:gd name="connsiteX1" fmla="*/ 127258 w 4534375"/>
              <a:gd name="connsiteY1" fmla="*/ 1078188 h 3935896"/>
              <a:gd name="connsiteX2" fmla="*/ 732438 w 4534375"/>
              <a:gd name="connsiteY2" fmla="*/ 1788848 h 3935896"/>
              <a:gd name="connsiteX3" fmla="*/ 1506155 w 4534375"/>
              <a:gd name="connsiteY3" fmla="*/ 2003162 h 3935896"/>
              <a:gd name="connsiteX4" fmla="*/ 1698894 w 4534375"/>
              <a:gd name="connsiteY4" fmla="*/ 3221328 h 3935896"/>
              <a:gd name="connsiteX5" fmla="*/ 1694757 w 4534375"/>
              <a:gd name="connsiteY5" fmla="*/ 3935896 h 3935896"/>
              <a:gd name="connsiteX0" fmla="*/ 3820084 w 3835548"/>
              <a:gd name="connsiteY0" fmla="*/ 0 h 3935896"/>
              <a:gd name="connsiteX1" fmla="*/ 1008996 w 3835548"/>
              <a:gd name="connsiteY1" fmla="*/ 1093304 h 3935896"/>
              <a:gd name="connsiteX2" fmla="*/ 33611 w 3835548"/>
              <a:gd name="connsiteY2" fmla="*/ 1788848 h 3935896"/>
              <a:gd name="connsiteX3" fmla="*/ 807328 w 3835548"/>
              <a:gd name="connsiteY3" fmla="*/ 2003162 h 3935896"/>
              <a:gd name="connsiteX4" fmla="*/ 1000067 w 3835548"/>
              <a:gd name="connsiteY4" fmla="*/ 3221328 h 3935896"/>
              <a:gd name="connsiteX5" fmla="*/ 995930 w 3835548"/>
              <a:gd name="connsiteY5" fmla="*/ 3935896 h 3935896"/>
              <a:gd name="connsiteX0" fmla="*/ 3313219 w 3328683"/>
              <a:gd name="connsiteY0" fmla="*/ 0 h 3935896"/>
              <a:gd name="connsiteX1" fmla="*/ 502131 w 3328683"/>
              <a:gd name="connsiteY1" fmla="*/ 1093304 h 3935896"/>
              <a:gd name="connsiteX2" fmla="*/ 300463 w 3328683"/>
              <a:gd name="connsiteY2" fmla="*/ 2003162 h 3935896"/>
              <a:gd name="connsiteX3" fmla="*/ 493202 w 3328683"/>
              <a:gd name="connsiteY3" fmla="*/ 3221328 h 3935896"/>
              <a:gd name="connsiteX4" fmla="*/ 489065 w 3328683"/>
              <a:gd name="connsiteY4" fmla="*/ 3935896 h 39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683" h="3935896">
                <a:moveTo>
                  <a:pt x="3313219" y="0"/>
                </a:moveTo>
                <a:cubicBezTo>
                  <a:pt x="3328679" y="426278"/>
                  <a:pt x="374873" y="846345"/>
                  <a:pt x="502131" y="1093304"/>
                </a:cubicBezTo>
                <a:cubicBezTo>
                  <a:pt x="5" y="1427164"/>
                  <a:pt x="301951" y="1648491"/>
                  <a:pt x="300463" y="2003162"/>
                </a:cubicBezTo>
                <a:cubicBezTo>
                  <a:pt x="502144" y="2321389"/>
                  <a:pt x="493892" y="2923638"/>
                  <a:pt x="493202" y="3221328"/>
                </a:cubicBezTo>
                <a:cubicBezTo>
                  <a:pt x="492513" y="3519018"/>
                  <a:pt x="458143" y="3673061"/>
                  <a:pt x="489065" y="3935896"/>
                </a:cubicBezTo>
              </a:path>
            </a:pathLst>
          </a:custGeom>
          <a:noFill/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8" name="Ellipszis 37"/>
          <p:cNvSpPr/>
          <p:nvPr/>
        </p:nvSpPr>
        <p:spPr>
          <a:xfrm>
            <a:off x="3000375" y="3929063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39" name="Ellipszis 38"/>
          <p:cNvSpPr/>
          <p:nvPr/>
        </p:nvSpPr>
        <p:spPr>
          <a:xfrm>
            <a:off x="4143375" y="4143375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0" name="Ellipszis 39"/>
          <p:cNvSpPr/>
          <p:nvPr/>
        </p:nvSpPr>
        <p:spPr>
          <a:xfrm>
            <a:off x="2428875" y="3575050"/>
            <a:ext cx="285750" cy="2857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41" name="Cím 1"/>
          <p:cNvSpPr txBox="1">
            <a:spLocks/>
          </p:cNvSpPr>
          <p:nvPr/>
        </p:nvSpPr>
        <p:spPr>
          <a:xfrm>
            <a:off x="5580112" y="1916832"/>
            <a:ext cx="338437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Problems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challenges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in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signalling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pathway</a:t>
            </a:r>
            <a:r>
              <a:rPr kumimoji="0" lang="hu-H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hu-HU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databases</a:t>
            </a:r>
            <a:endParaRPr kumimoji="0" lang="hu-HU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6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000" smtClean="0">
                <a:solidFill>
                  <a:schemeClr val="bg1"/>
                </a:solidFill>
                <a:latin typeface="Constantia" pitchFamily="18" charset="0"/>
              </a:rPr>
              <a:t>Types of signalling pathways</a:t>
            </a:r>
            <a:endParaRPr lang="en-US" sz="4400" smtClean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07504" y="836712"/>
            <a:ext cx="9145016" cy="3672408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Canonical </a:t>
            </a:r>
            <a:r>
              <a:rPr lang="en-US" sz="2400" dirty="0" smtClean="0"/>
              <a:t>(e.g., MAPK)</a:t>
            </a:r>
          </a:p>
          <a:p>
            <a:r>
              <a:rPr lang="en-US" sz="2800" dirty="0" smtClean="0"/>
              <a:t>Functional </a:t>
            </a:r>
            <a:r>
              <a:rPr lang="en-US" sz="2400" dirty="0" smtClean="0"/>
              <a:t>(e.g., inflammation)</a:t>
            </a:r>
            <a:endParaRPr lang="hu-HU" sz="2400" dirty="0" smtClean="0"/>
          </a:p>
          <a:p>
            <a:r>
              <a:rPr lang="hu-HU" sz="2800" dirty="0" err="1" smtClean="0"/>
              <a:t>Inferred</a:t>
            </a:r>
            <a:r>
              <a:rPr lang="hu-HU" sz="2600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e.g</a:t>
            </a:r>
            <a:r>
              <a:rPr lang="hu-HU" sz="2400" dirty="0" smtClean="0"/>
              <a:t>., </a:t>
            </a:r>
            <a:r>
              <a:rPr lang="hu-HU" sz="2400" dirty="0" err="1" smtClean="0"/>
              <a:t>from</a:t>
            </a:r>
            <a:r>
              <a:rPr lang="hu-HU" sz="2400" dirty="0" smtClean="0"/>
              <a:t> </a:t>
            </a:r>
            <a:r>
              <a:rPr lang="hu-HU" sz="2400" dirty="0" err="1" smtClean="0"/>
              <a:t>gene</a:t>
            </a:r>
            <a:r>
              <a:rPr lang="hu-HU" sz="2400" dirty="0" smtClean="0"/>
              <a:t> </a:t>
            </a:r>
            <a:r>
              <a:rPr lang="hu-HU" sz="2400" dirty="0" err="1" smtClean="0"/>
              <a:t>expression</a:t>
            </a:r>
            <a:r>
              <a:rPr lang="hu-HU" sz="2400" dirty="0" smtClean="0"/>
              <a:t> </a:t>
            </a:r>
            <a:r>
              <a:rPr lang="hu-HU" sz="2400" dirty="0" err="1" smtClean="0"/>
              <a:t>data</a:t>
            </a:r>
            <a:r>
              <a:rPr lang="hu-HU" sz="24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Cellular process regulating </a:t>
            </a:r>
            <a:r>
              <a:rPr lang="en-US" sz="2200" dirty="0" smtClean="0"/>
              <a:t>(e.g., autophagy induction)</a:t>
            </a:r>
            <a:endParaRPr lang="en-US" sz="2800" dirty="0" smtClean="0"/>
          </a:p>
          <a:p>
            <a:r>
              <a:rPr lang="en-US" sz="2800" dirty="0" smtClean="0"/>
              <a:t>Organ-related </a:t>
            </a:r>
            <a:r>
              <a:rPr lang="en-US" sz="2200" dirty="0" smtClean="0"/>
              <a:t>(e.g., vulva development)</a:t>
            </a:r>
            <a:endParaRPr lang="en-US" sz="2800" dirty="0" smtClean="0"/>
          </a:p>
          <a:p>
            <a:r>
              <a:rPr lang="en-US" sz="2800" dirty="0" smtClean="0"/>
              <a:t>Disease-related </a:t>
            </a:r>
            <a:r>
              <a:rPr lang="en-US" sz="2200" dirty="0" smtClean="0"/>
              <a:t>(e.g., list of connected proteins affected by mutations in breast cancer; Alzheimer’s disease, etc.)</a:t>
            </a:r>
            <a:endParaRPr lang="en-US" sz="2800" dirty="0" smtClean="0"/>
          </a:p>
          <a:p>
            <a:r>
              <a:rPr lang="en-US" sz="2800" dirty="0" smtClean="0"/>
              <a:t>Drug-related </a:t>
            </a:r>
            <a:r>
              <a:rPr lang="en-US" sz="2400" dirty="0" smtClean="0"/>
              <a:t>(e.g., pharmacologically affected list of connected proteins)</a:t>
            </a:r>
            <a:endParaRPr lang="en-US" sz="2800" dirty="0" smtClean="0"/>
          </a:p>
        </p:txBody>
      </p:sp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0" y="4611231"/>
            <a:ext cx="9144000" cy="224676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Highly overlapping, functionally NOT distinct pathways</a:t>
            </a:r>
          </a:p>
          <a:p>
            <a:pPr algn="ctr">
              <a:spcBef>
                <a:spcPct val="50000"/>
              </a:spcBef>
            </a:pPr>
            <a:r>
              <a:rPr lang="en-US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↓</a:t>
            </a:r>
          </a:p>
          <a:p>
            <a:pPr algn="ctr">
              <a:spcBef>
                <a:spcPct val="50000"/>
              </a:spcBef>
            </a:pPr>
            <a:r>
              <a:rPr lang="en-US" sz="2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Comparison or cross-talk analysis between different types of signalling pathways is incorrect!</a:t>
            </a:r>
            <a:endParaRPr lang="en-US" sz="2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Types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44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0" y="4611231"/>
            <a:ext cx="9144000" cy="224676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Highly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overlapping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functionally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NOT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distinct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pathways</a:t>
            </a:r>
            <a:endParaRPr lang="hu-HU" sz="2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hu-H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↓</a:t>
            </a:r>
          </a:p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Comparison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cross-talk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types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pathways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hu-HU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incorrect</a:t>
            </a:r>
            <a:r>
              <a:rPr lang="hu-HU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!</a:t>
            </a:r>
            <a:endParaRPr lang="hu-HU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artalom helye 6"/>
          <p:cNvSpPr>
            <a:spLocks noGrp="1"/>
          </p:cNvSpPr>
          <p:nvPr>
            <p:ph idx="1"/>
          </p:nvPr>
        </p:nvSpPr>
        <p:spPr>
          <a:xfrm>
            <a:off x="107504" y="836712"/>
            <a:ext cx="9145016" cy="3672408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/>
              <a:t>Canonical</a:t>
            </a:r>
            <a:r>
              <a:rPr lang="en-US" sz="2800" dirty="0" smtClean="0"/>
              <a:t> </a:t>
            </a:r>
            <a:r>
              <a:rPr lang="en-US" sz="2400" dirty="0" smtClean="0"/>
              <a:t>(e.g., MAPK)</a:t>
            </a:r>
          </a:p>
          <a:p>
            <a:r>
              <a:rPr lang="en-US" sz="2800" dirty="0" smtClean="0"/>
              <a:t>Functional </a:t>
            </a:r>
            <a:r>
              <a:rPr lang="en-US" sz="2400" dirty="0" smtClean="0"/>
              <a:t>(e.g., inflammation)</a:t>
            </a:r>
            <a:endParaRPr lang="hu-HU" sz="2400" dirty="0" smtClean="0"/>
          </a:p>
          <a:p>
            <a:r>
              <a:rPr lang="hu-HU" sz="2800" dirty="0" err="1" smtClean="0"/>
              <a:t>Inferred</a:t>
            </a:r>
            <a:r>
              <a:rPr lang="hu-HU" sz="2600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e.g</a:t>
            </a:r>
            <a:r>
              <a:rPr lang="hu-HU" sz="2400" dirty="0" smtClean="0"/>
              <a:t>., </a:t>
            </a:r>
            <a:r>
              <a:rPr lang="hu-HU" sz="2400" dirty="0" err="1" smtClean="0"/>
              <a:t>from</a:t>
            </a:r>
            <a:r>
              <a:rPr lang="hu-HU" sz="2400" dirty="0" smtClean="0"/>
              <a:t> </a:t>
            </a:r>
            <a:r>
              <a:rPr lang="hu-HU" sz="2400" dirty="0" err="1" smtClean="0"/>
              <a:t>gene</a:t>
            </a:r>
            <a:r>
              <a:rPr lang="hu-HU" sz="2400" dirty="0" smtClean="0"/>
              <a:t> </a:t>
            </a:r>
            <a:r>
              <a:rPr lang="hu-HU" sz="2400" dirty="0" err="1" smtClean="0"/>
              <a:t>expression</a:t>
            </a:r>
            <a:r>
              <a:rPr lang="hu-HU" sz="2400" dirty="0" smtClean="0"/>
              <a:t> </a:t>
            </a:r>
            <a:r>
              <a:rPr lang="hu-HU" sz="2400" dirty="0" err="1" smtClean="0"/>
              <a:t>data</a:t>
            </a:r>
            <a:r>
              <a:rPr lang="hu-HU" sz="24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Cellular process regulating </a:t>
            </a:r>
            <a:r>
              <a:rPr lang="en-US" sz="2200" dirty="0" smtClean="0"/>
              <a:t>(e.g., autophagy induction)</a:t>
            </a:r>
            <a:endParaRPr lang="en-US" sz="2800" dirty="0" smtClean="0"/>
          </a:p>
          <a:p>
            <a:r>
              <a:rPr lang="en-US" sz="2800" dirty="0" smtClean="0"/>
              <a:t>Organ-related </a:t>
            </a:r>
            <a:r>
              <a:rPr lang="en-US" sz="2200" dirty="0" smtClean="0"/>
              <a:t>(e.g., vulva development)</a:t>
            </a:r>
            <a:endParaRPr lang="en-US" sz="2800" dirty="0" smtClean="0"/>
          </a:p>
          <a:p>
            <a:r>
              <a:rPr lang="en-US" sz="2800" dirty="0" smtClean="0"/>
              <a:t>Disease-related </a:t>
            </a:r>
            <a:r>
              <a:rPr lang="en-US" sz="2200" dirty="0" smtClean="0"/>
              <a:t>(e.g., list of connected proteins affected by mutations in breast cancer; Alzheimer’s disease, etc.)</a:t>
            </a:r>
            <a:endParaRPr lang="en-US" sz="2800" dirty="0" smtClean="0"/>
          </a:p>
          <a:p>
            <a:r>
              <a:rPr lang="en-US" sz="2800" dirty="0" smtClean="0"/>
              <a:t>Drug-related </a:t>
            </a:r>
            <a:r>
              <a:rPr lang="en-US" sz="2400" dirty="0" smtClean="0"/>
              <a:t>(e.g., pharmacologically affected list of connected proteins)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3750" t="15120" r="20801" b="64721"/>
          <a:stretch>
            <a:fillRect/>
          </a:stretch>
        </p:blipFill>
        <p:spPr bwMode="auto">
          <a:xfrm>
            <a:off x="395536" y="908720"/>
            <a:ext cx="8424936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4549" t="14400" r="11801" b="24401"/>
          <a:stretch>
            <a:fillRect/>
          </a:stretch>
        </p:blipFill>
        <p:spPr bwMode="auto">
          <a:xfrm>
            <a:off x="4788024" y="2996952"/>
            <a:ext cx="4026518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573016"/>
            <a:ext cx="4241685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Definition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canonical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40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I. -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SignaLink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database</a:t>
            </a:r>
            <a:endParaRPr lang="hu-HU" sz="40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9512" y="1988840"/>
            <a:ext cx="439248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smtClean="0"/>
              <a:t>3 </a:t>
            </a:r>
            <a:r>
              <a:rPr lang="hu-HU" sz="2000" dirty="0" err="1" smtClean="0"/>
              <a:t>metazoans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smtClean="0"/>
              <a:t>8 </a:t>
            </a:r>
            <a:r>
              <a:rPr lang="hu-HU" sz="2000" dirty="0" err="1" smtClean="0"/>
              <a:t>biochemically</a:t>
            </a:r>
            <a:r>
              <a:rPr lang="hu-HU" sz="2000" dirty="0" smtClean="0"/>
              <a:t> </a:t>
            </a:r>
            <a:r>
              <a:rPr lang="hu-HU" sz="2000" dirty="0" err="1" smtClean="0"/>
              <a:t>defined</a:t>
            </a:r>
            <a:r>
              <a:rPr lang="hu-HU" sz="2000" dirty="0" smtClean="0"/>
              <a:t> </a:t>
            </a:r>
            <a:r>
              <a:rPr lang="hu-HU" sz="2000" dirty="0" err="1" smtClean="0"/>
              <a:t>pathways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Manually</a:t>
            </a:r>
            <a:r>
              <a:rPr lang="hu-HU" sz="2000" dirty="0" smtClean="0"/>
              <a:t> </a:t>
            </a:r>
            <a:r>
              <a:rPr lang="hu-HU" sz="2000" dirty="0" err="1" smtClean="0"/>
              <a:t>curated</a:t>
            </a:r>
            <a:r>
              <a:rPr lang="hu-HU" sz="2000" dirty="0" smtClean="0"/>
              <a:t>, uniform </a:t>
            </a:r>
            <a:r>
              <a:rPr lang="hu-HU" sz="2000" dirty="0" err="1" smtClean="0"/>
              <a:t>curation</a:t>
            </a:r>
            <a:r>
              <a:rPr lang="hu-HU" sz="2000" dirty="0" smtClean="0"/>
              <a:t> </a:t>
            </a:r>
            <a:r>
              <a:rPr lang="hu-HU" sz="2000" dirty="0" err="1" smtClean="0"/>
              <a:t>rules</a:t>
            </a:r>
            <a:endParaRPr lang="hu-HU" sz="2000" dirty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All</a:t>
            </a:r>
            <a:r>
              <a:rPr lang="hu-HU" sz="2000" dirty="0" smtClean="0"/>
              <a:t> </a:t>
            </a:r>
            <a:r>
              <a:rPr lang="hu-HU" sz="2000" dirty="0" err="1" smtClean="0"/>
              <a:t>interactions</a:t>
            </a:r>
            <a:r>
              <a:rPr lang="hu-HU" sz="2000" dirty="0" smtClean="0"/>
              <a:t> </a:t>
            </a:r>
            <a:r>
              <a:rPr lang="hu-HU" sz="2000" dirty="0" err="1" smtClean="0"/>
              <a:t>are</a:t>
            </a:r>
            <a:r>
              <a:rPr lang="hu-HU" sz="2000" dirty="0" smtClean="0"/>
              <a:t> </a:t>
            </a:r>
            <a:r>
              <a:rPr lang="hu-HU" sz="2000" dirty="0" err="1" smtClean="0"/>
              <a:t>directed</a:t>
            </a:r>
            <a:r>
              <a:rPr lang="hu-HU" sz="2000" dirty="0" smtClean="0"/>
              <a:t> and link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experimental</a:t>
            </a:r>
            <a:r>
              <a:rPr lang="hu-HU" sz="2000" dirty="0" smtClean="0"/>
              <a:t> </a:t>
            </a:r>
            <a:r>
              <a:rPr lang="hu-HU" sz="2000" dirty="0" err="1" smtClean="0"/>
              <a:t>research</a:t>
            </a:r>
            <a:r>
              <a:rPr lang="hu-HU" sz="2000" dirty="0" smtClean="0"/>
              <a:t> </a:t>
            </a:r>
            <a:r>
              <a:rPr lang="hu-HU" sz="2000" dirty="0" err="1" smtClean="0"/>
              <a:t>articles</a:t>
            </a:r>
            <a:endParaRPr lang="hu-HU" sz="2000" dirty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Contains</a:t>
            </a:r>
            <a:r>
              <a:rPr lang="hu-HU" sz="2000" dirty="0" smtClean="0"/>
              <a:t> </a:t>
            </a:r>
            <a:r>
              <a:rPr lang="hu-HU" sz="2000" dirty="0" err="1" smtClean="0"/>
              <a:t>multi-pathway</a:t>
            </a:r>
            <a:r>
              <a:rPr lang="hu-HU" sz="2000" dirty="0" smtClean="0"/>
              <a:t> </a:t>
            </a:r>
            <a:r>
              <a:rPr lang="hu-HU" sz="2000" dirty="0" err="1" smtClean="0"/>
              <a:t>proteins</a:t>
            </a:r>
            <a:r>
              <a:rPr lang="hu-HU" sz="2000" dirty="0" smtClean="0"/>
              <a:t> and </a:t>
            </a:r>
            <a:r>
              <a:rPr lang="hu-HU" sz="2000" dirty="0" err="1" smtClean="0"/>
              <a:t>cross-talks</a:t>
            </a:r>
            <a:endParaRPr lang="hu-HU" sz="2000" dirty="0" smtClean="0"/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hu-HU" sz="2000" dirty="0" err="1" smtClean="0"/>
              <a:t>Versions</a:t>
            </a:r>
            <a:r>
              <a:rPr lang="hu-HU" sz="2000" dirty="0" smtClean="0"/>
              <a:t>: 2006, 2008, 2012*</a:t>
            </a:r>
            <a:endParaRPr lang="hu-HU" sz="2000" dirty="0"/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Szövegdoboz 20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(2010), </a:t>
            </a:r>
            <a:r>
              <a:rPr lang="hu-HU" dirty="0" err="1" smtClean="0"/>
              <a:t>PLoS</a:t>
            </a:r>
            <a:r>
              <a:rPr lang="hu-HU" dirty="0" smtClean="0"/>
              <a:t> ONE (2011)</a:t>
            </a:r>
            <a:endParaRPr lang="hu-HU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043608" y="1259468"/>
            <a:ext cx="223224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hu-HU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cs typeface="+mn-cs"/>
              </a:rPr>
              <a:t>http</a:t>
            </a:r>
            <a:r>
              <a:rPr lang="hu-HU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cs typeface="+mn-cs"/>
              </a:rPr>
              <a:t>://SignaLink.org</a:t>
            </a:r>
            <a:endParaRPr lang="hu-HU" b="1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268760"/>
            <a:ext cx="4302111" cy="2781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644008" y="4365104"/>
            <a:ext cx="4320480" cy="1906905"/>
          </a:xfrm>
          <a:prstGeom prst="roundRect">
            <a:avLst/>
          </a:prstGeom>
          <a:ln w="38100">
            <a:solidFill>
              <a:schemeClr val="accent3">
                <a:lumMod val="50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Compared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to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3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pathway</a:t>
            </a:r>
            <a:r>
              <a:rPr kumimoji="0" lang="hu-H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r>
              <a:rPr kumimoji="0" lang="hu-H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databases</a:t>
            </a:r>
            <a:endParaRPr kumimoji="0" lang="hu-H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SignaLink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contains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highest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number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of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proteins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interactions</a:t>
            </a:r>
            <a:r>
              <a:rPr kumimoji="0" lang="hu-H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cross-talks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and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literature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sources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between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examined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pathways</a:t>
            </a:r>
            <a:r>
              <a:rPr lang="hu-HU" sz="1600" dirty="0" smtClean="0">
                <a:solidFill>
                  <a:schemeClr val="tx1"/>
                </a:solidFill>
                <a:ea typeface="Times New Roman" pitchFamily="18" charset="0"/>
                <a:cs typeface="Arial" pitchFamily="34" charset="0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hu-HU" sz="1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Allows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system-level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examination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b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</a:b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of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the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signalling</a:t>
            </a:r>
            <a:r>
              <a:rPr kumimoji="0" lang="hu-HU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hu-HU" sz="160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network</a:t>
            </a:r>
            <a:endParaRPr kumimoji="0" lang="hu-HU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0368"/>
          <a:stretch>
            <a:fillRect/>
          </a:stretch>
        </p:blipFill>
        <p:spPr>
          <a:xfrm>
            <a:off x="216024" y="1700808"/>
            <a:ext cx="8748464" cy="4119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Kép 1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1121"/>
          <a:stretch>
            <a:fillRect/>
          </a:stretch>
        </p:blipFill>
        <p:spPr>
          <a:xfrm>
            <a:off x="0" y="764704"/>
            <a:ext cx="15177191" cy="7056784"/>
          </a:xfrm>
          <a:prstGeom prst="rect">
            <a:avLst/>
          </a:prstGeom>
        </p:spPr>
      </p:pic>
      <p:pic>
        <p:nvPicPr>
          <p:cNvPr id="4" name="Kép 3" descr="SignaLinK curation process figure v8_2 2011-05-12_HUN.jpg"/>
          <p:cNvPicPr>
            <a:picLocks noChangeAspect="1"/>
          </p:cNvPicPr>
          <p:nvPr/>
        </p:nvPicPr>
        <p:blipFill>
          <a:blip r:embed="rId2" cstate="print"/>
          <a:srcRect b="40339"/>
          <a:stretch>
            <a:fillRect/>
          </a:stretch>
        </p:blipFill>
        <p:spPr>
          <a:xfrm>
            <a:off x="192173" y="1699625"/>
            <a:ext cx="8714316" cy="4105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ím 1"/>
          <p:cNvSpPr txBox="1">
            <a:spLocks/>
          </p:cNvSpPr>
          <p:nvPr/>
        </p:nvSpPr>
        <p:spPr>
          <a:xfrm>
            <a:off x="36512" y="0"/>
            <a:ext cx="9144000" cy="764704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Curation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protocol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of SignaLink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1064 L -0.39288 -0.220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1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288 -0.22017 L -0.79444 -0.2201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44 -0.22017 L -0.79357 0.0048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812800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6842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6842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6842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842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7258050" y="2768600"/>
            <a:ext cx="258763" cy="465138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4421188" y="1528763"/>
            <a:ext cx="258762" cy="46355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7258050" y="4627563"/>
            <a:ext cx="258763" cy="465137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971675" y="2614613"/>
            <a:ext cx="258763" cy="465137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33893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2623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32623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32623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2623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59674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5838825" y="9096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5838825" y="214947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>
            <a:off x="5838825" y="33861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5838825" y="478472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8545513" y="1063625"/>
            <a:ext cx="0" cy="4957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8416925" y="9096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8416925" y="214947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8416925" y="3386138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8416925" y="4784725"/>
            <a:ext cx="258763" cy="4651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939800" y="3697288"/>
            <a:ext cx="2322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3517900" y="5092700"/>
            <a:ext cx="232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6097588" y="1063625"/>
            <a:ext cx="2319337" cy="1239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V="1">
            <a:off x="3521075" y="3697288"/>
            <a:ext cx="2317750" cy="139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939800" y="1217613"/>
            <a:ext cx="2322513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V="1">
            <a:off x="6097588" y="3697288"/>
            <a:ext cx="2319337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939800" y="3697288"/>
            <a:ext cx="2322513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H="1" flipV="1">
            <a:off x="939800" y="1217613"/>
            <a:ext cx="4899025" cy="3875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V="1">
            <a:off x="939800" y="3697288"/>
            <a:ext cx="48990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3521075" y="1217613"/>
            <a:ext cx="900113" cy="46355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>
            <a:off x="4679950" y="1838325"/>
            <a:ext cx="1158875" cy="465138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V="1">
            <a:off x="6097588" y="3079750"/>
            <a:ext cx="1160462" cy="1858963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097588" y="1217613"/>
            <a:ext cx="1287462" cy="1704975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 flipV="1">
            <a:off x="7516813" y="3697288"/>
            <a:ext cx="900112" cy="1087437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V="1">
            <a:off x="939800" y="2922588"/>
            <a:ext cx="1031875" cy="7747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>
            <a:off x="939800" y="2457450"/>
            <a:ext cx="1031875" cy="31115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0" y="623905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can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we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visualize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cross-talks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36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Line 2"/>
          <p:cNvSpPr>
            <a:spLocks noChangeShapeType="1"/>
          </p:cNvSpPr>
          <p:nvPr/>
        </p:nvSpPr>
        <p:spPr bwMode="auto">
          <a:xfrm>
            <a:off x="812800" y="1063625"/>
            <a:ext cx="0" cy="49577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19" name="Oval 3"/>
          <p:cNvSpPr>
            <a:spLocks noChangeArrowheads="1"/>
          </p:cNvSpPr>
          <p:nvPr/>
        </p:nvSpPr>
        <p:spPr bwMode="auto">
          <a:xfrm>
            <a:off x="684213" y="9096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0" name="Oval 4"/>
          <p:cNvSpPr>
            <a:spLocks noChangeArrowheads="1"/>
          </p:cNvSpPr>
          <p:nvPr/>
        </p:nvSpPr>
        <p:spPr bwMode="auto">
          <a:xfrm>
            <a:off x="684213" y="214947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1" name="Oval 5"/>
          <p:cNvSpPr>
            <a:spLocks noChangeArrowheads="1"/>
          </p:cNvSpPr>
          <p:nvPr/>
        </p:nvSpPr>
        <p:spPr bwMode="auto">
          <a:xfrm>
            <a:off x="684213" y="3386138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2" name="Oval 6"/>
          <p:cNvSpPr>
            <a:spLocks noChangeArrowheads="1"/>
          </p:cNvSpPr>
          <p:nvPr/>
        </p:nvSpPr>
        <p:spPr bwMode="auto">
          <a:xfrm>
            <a:off x="684213" y="47847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3" name="Oval 7"/>
          <p:cNvSpPr>
            <a:spLocks noChangeArrowheads="1"/>
          </p:cNvSpPr>
          <p:nvPr/>
        </p:nvSpPr>
        <p:spPr bwMode="auto">
          <a:xfrm>
            <a:off x="7258050" y="2768600"/>
            <a:ext cx="258763" cy="465138"/>
          </a:xfrm>
          <a:prstGeom prst="ellipse">
            <a:avLst/>
          </a:prstGeom>
          <a:gradFill rotWithShape="1">
            <a:gsLst>
              <a:gs pos="0">
                <a:srgbClr val="009900"/>
              </a:gs>
              <a:gs pos="100000">
                <a:srgbClr val="CCCC00">
                  <a:alpha val="60001"/>
                </a:srgbClr>
              </a:gs>
            </a:gsLst>
            <a:path path="rect">
              <a:fillToRect l="100000" t="10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4" name="Oval 8"/>
          <p:cNvSpPr>
            <a:spLocks noChangeArrowheads="1"/>
          </p:cNvSpPr>
          <p:nvPr/>
        </p:nvSpPr>
        <p:spPr bwMode="auto">
          <a:xfrm>
            <a:off x="4421188" y="1528763"/>
            <a:ext cx="258762" cy="4635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CCCC00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5" name="Line 9"/>
          <p:cNvSpPr>
            <a:spLocks noChangeShapeType="1"/>
          </p:cNvSpPr>
          <p:nvPr/>
        </p:nvSpPr>
        <p:spPr bwMode="auto">
          <a:xfrm>
            <a:off x="3389313" y="1063625"/>
            <a:ext cx="0" cy="49577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26" name="Oval 10"/>
          <p:cNvSpPr>
            <a:spLocks noChangeArrowheads="1"/>
          </p:cNvSpPr>
          <p:nvPr/>
        </p:nvSpPr>
        <p:spPr bwMode="auto">
          <a:xfrm>
            <a:off x="3262313" y="909638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7" name="Oval 11"/>
          <p:cNvSpPr>
            <a:spLocks noChangeArrowheads="1"/>
          </p:cNvSpPr>
          <p:nvPr/>
        </p:nvSpPr>
        <p:spPr bwMode="auto">
          <a:xfrm>
            <a:off x="3262313" y="2149475"/>
            <a:ext cx="258762" cy="465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8" name="Oval 12"/>
          <p:cNvSpPr>
            <a:spLocks noChangeArrowheads="1"/>
          </p:cNvSpPr>
          <p:nvPr/>
        </p:nvSpPr>
        <p:spPr bwMode="auto">
          <a:xfrm>
            <a:off x="3262313" y="3386138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29" name="Oval 13"/>
          <p:cNvSpPr>
            <a:spLocks noChangeArrowheads="1"/>
          </p:cNvSpPr>
          <p:nvPr/>
        </p:nvSpPr>
        <p:spPr bwMode="auto">
          <a:xfrm>
            <a:off x="3262313" y="4784725"/>
            <a:ext cx="258762" cy="465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0" name="Line 14"/>
          <p:cNvSpPr>
            <a:spLocks noChangeShapeType="1"/>
          </p:cNvSpPr>
          <p:nvPr/>
        </p:nvSpPr>
        <p:spPr bwMode="auto">
          <a:xfrm>
            <a:off x="5967413" y="1063625"/>
            <a:ext cx="0" cy="4957763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31" name="Oval 15"/>
          <p:cNvSpPr>
            <a:spLocks noChangeArrowheads="1"/>
          </p:cNvSpPr>
          <p:nvPr/>
        </p:nvSpPr>
        <p:spPr bwMode="auto">
          <a:xfrm>
            <a:off x="5838825" y="909638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2" name="Oval 16"/>
          <p:cNvSpPr>
            <a:spLocks noChangeArrowheads="1"/>
          </p:cNvSpPr>
          <p:nvPr/>
        </p:nvSpPr>
        <p:spPr bwMode="auto">
          <a:xfrm>
            <a:off x="5838825" y="2149475"/>
            <a:ext cx="258763" cy="465138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>
            <a:off x="5838825" y="3386138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>
            <a:off x="5838825" y="4784725"/>
            <a:ext cx="258763" cy="465138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5" name="Line 19"/>
          <p:cNvSpPr>
            <a:spLocks noChangeShapeType="1"/>
          </p:cNvSpPr>
          <p:nvPr/>
        </p:nvSpPr>
        <p:spPr bwMode="auto">
          <a:xfrm>
            <a:off x="8545513" y="1063625"/>
            <a:ext cx="0" cy="4957763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>
            <a:off x="8416925" y="909638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7" name="Oval 21"/>
          <p:cNvSpPr>
            <a:spLocks noChangeArrowheads="1"/>
          </p:cNvSpPr>
          <p:nvPr/>
        </p:nvSpPr>
        <p:spPr bwMode="auto">
          <a:xfrm>
            <a:off x="8416925" y="2149475"/>
            <a:ext cx="258763" cy="465138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8" name="Oval 22"/>
          <p:cNvSpPr>
            <a:spLocks noChangeArrowheads="1"/>
          </p:cNvSpPr>
          <p:nvPr/>
        </p:nvSpPr>
        <p:spPr bwMode="auto">
          <a:xfrm>
            <a:off x="8416925" y="3386138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39" name="Oval 23"/>
          <p:cNvSpPr>
            <a:spLocks noChangeArrowheads="1"/>
          </p:cNvSpPr>
          <p:nvPr/>
        </p:nvSpPr>
        <p:spPr bwMode="auto">
          <a:xfrm>
            <a:off x="8416925" y="4784725"/>
            <a:ext cx="258763" cy="465138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40" name="Line 24"/>
          <p:cNvSpPr>
            <a:spLocks noChangeShapeType="1"/>
          </p:cNvSpPr>
          <p:nvPr/>
        </p:nvSpPr>
        <p:spPr bwMode="auto">
          <a:xfrm>
            <a:off x="939800" y="3697288"/>
            <a:ext cx="2322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1" name="Line 25"/>
          <p:cNvSpPr>
            <a:spLocks noChangeShapeType="1"/>
          </p:cNvSpPr>
          <p:nvPr/>
        </p:nvSpPr>
        <p:spPr bwMode="auto">
          <a:xfrm>
            <a:off x="3517900" y="5092700"/>
            <a:ext cx="232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2" name="Line 26"/>
          <p:cNvSpPr>
            <a:spLocks noChangeShapeType="1"/>
          </p:cNvSpPr>
          <p:nvPr/>
        </p:nvSpPr>
        <p:spPr bwMode="auto">
          <a:xfrm flipV="1">
            <a:off x="6097588" y="1063625"/>
            <a:ext cx="2319337" cy="1239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3" name="Line 27"/>
          <p:cNvSpPr>
            <a:spLocks noChangeShapeType="1"/>
          </p:cNvSpPr>
          <p:nvPr/>
        </p:nvSpPr>
        <p:spPr bwMode="auto">
          <a:xfrm flipV="1">
            <a:off x="3521075" y="3697288"/>
            <a:ext cx="2317750" cy="139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4" name="Line 28"/>
          <p:cNvSpPr>
            <a:spLocks noChangeShapeType="1"/>
          </p:cNvSpPr>
          <p:nvPr/>
        </p:nvSpPr>
        <p:spPr bwMode="auto">
          <a:xfrm>
            <a:off x="939800" y="1217613"/>
            <a:ext cx="2322513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5" name="Line 29"/>
          <p:cNvSpPr>
            <a:spLocks noChangeShapeType="1"/>
          </p:cNvSpPr>
          <p:nvPr/>
        </p:nvSpPr>
        <p:spPr bwMode="auto">
          <a:xfrm flipV="1">
            <a:off x="6097588" y="3697288"/>
            <a:ext cx="2319337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6" name="Line 30"/>
          <p:cNvSpPr>
            <a:spLocks noChangeShapeType="1"/>
          </p:cNvSpPr>
          <p:nvPr/>
        </p:nvSpPr>
        <p:spPr bwMode="auto">
          <a:xfrm>
            <a:off x="939800" y="3697288"/>
            <a:ext cx="2322513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7" name="Line 31"/>
          <p:cNvSpPr>
            <a:spLocks noChangeShapeType="1"/>
          </p:cNvSpPr>
          <p:nvPr/>
        </p:nvSpPr>
        <p:spPr bwMode="auto">
          <a:xfrm flipV="1">
            <a:off x="939800" y="3697288"/>
            <a:ext cx="4899025" cy="124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8" name="Line 32"/>
          <p:cNvSpPr>
            <a:spLocks noChangeShapeType="1"/>
          </p:cNvSpPr>
          <p:nvPr/>
        </p:nvSpPr>
        <p:spPr bwMode="auto">
          <a:xfrm>
            <a:off x="3521075" y="1217613"/>
            <a:ext cx="900113" cy="463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49" name="Line 33"/>
          <p:cNvSpPr>
            <a:spLocks noChangeShapeType="1"/>
          </p:cNvSpPr>
          <p:nvPr/>
        </p:nvSpPr>
        <p:spPr bwMode="auto">
          <a:xfrm>
            <a:off x="4679950" y="1838325"/>
            <a:ext cx="1158875" cy="465138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0" name="Line 34"/>
          <p:cNvSpPr>
            <a:spLocks noChangeShapeType="1"/>
          </p:cNvSpPr>
          <p:nvPr/>
        </p:nvSpPr>
        <p:spPr bwMode="auto">
          <a:xfrm flipV="1">
            <a:off x="6097588" y="3079750"/>
            <a:ext cx="1160462" cy="1858963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1" name="Line 35"/>
          <p:cNvSpPr>
            <a:spLocks noChangeShapeType="1"/>
          </p:cNvSpPr>
          <p:nvPr/>
        </p:nvSpPr>
        <p:spPr bwMode="auto">
          <a:xfrm>
            <a:off x="6097588" y="1217613"/>
            <a:ext cx="1211262" cy="1635125"/>
          </a:xfrm>
          <a:prstGeom prst="line">
            <a:avLst/>
          </a:prstGeom>
          <a:noFill/>
          <a:ln w="19050">
            <a:solidFill>
              <a:srgbClr val="CCCC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2" name="Line 36"/>
          <p:cNvSpPr>
            <a:spLocks noChangeShapeType="1"/>
          </p:cNvSpPr>
          <p:nvPr/>
        </p:nvSpPr>
        <p:spPr bwMode="auto">
          <a:xfrm flipV="1">
            <a:off x="7516813" y="3697288"/>
            <a:ext cx="900112" cy="10874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3" name="Line 37"/>
          <p:cNvSpPr>
            <a:spLocks noChangeShapeType="1"/>
          </p:cNvSpPr>
          <p:nvPr/>
        </p:nvSpPr>
        <p:spPr bwMode="auto">
          <a:xfrm flipV="1">
            <a:off x="939800" y="2922588"/>
            <a:ext cx="1031875" cy="77470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4" name="Line 38"/>
          <p:cNvSpPr>
            <a:spLocks noChangeShapeType="1"/>
          </p:cNvSpPr>
          <p:nvPr/>
        </p:nvSpPr>
        <p:spPr bwMode="auto">
          <a:xfrm>
            <a:off x="939800" y="2457450"/>
            <a:ext cx="1031875" cy="311150"/>
          </a:xfrm>
          <a:prstGeom prst="line">
            <a:avLst/>
          </a:pr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5" name="Line 39"/>
          <p:cNvSpPr>
            <a:spLocks noChangeShapeType="1"/>
          </p:cNvSpPr>
          <p:nvPr/>
        </p:nvSpPr>
        <p:spPr bwMode="auto">
          <a:xfrm>
            <a:off x="7524750" y="3141663"/>
            <a:ext cx="900113" cy="503237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6" name="Line 40"/>
          <p:cNvSpPr>
            <a:spLocks noChangeShapeType="1"/>
          </p:cNvSpPr>
          <p:nvPr/>
        </p:nvSpPr>
        <p:spPr bwMode="auto">
          <a:xfrm flipH="1" flipV="1">
            <a:off x="2195513" y="2852738"/>
            <a:ext cx="5113337" cy="1944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57" name="Oval 41"/>
          <p:cNvSpPr>
            <a:spLocks noChangeArrowheads="1"/>
          </p:cNvSpPr>
          <p:nvPr/>
        </p:nvSpPr>
        <p:spPr bwMode="auto">
          <a:xfrm>
            <a:off x="7258050" y="462756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58" name="Oval 42"/>
          <p:cNvSpPr>
            <a:spLocks noChangeArrowheads="1"/>
          </p:cNvSpPr>
          <p:nvPr/>
        </p:nvSpPr>
        <p:spPr bwMode="auto">
          <a:xfrm>
            <a:off x="1971675" y="2614613"/>
            <a:ext cx="258763" cy="4651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0" name="Oval 44"/>
          <p:cNvSpPr>
            <a:spLocks noChangeArrowheads="1"/>
          </p:cNvSpPr>
          <p:nvPr/>
        </p:nvSpPr>
        <p:spPr bwMode="auto">
          <a:xfrm>
            <a:off x="684213" y="3744913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1" name="Oval 45"/>
          <p:cNvSpPr>
            <a:spLocks noChangeArrowheads="1"/>
          </p:cNvSpPr>
          <p:nvPr/>
        </p:nvSpPr>
        <p:spPr bwMode="auto">
          <a:xfrm>
            <a:off x="3262313" y="3744913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2" name="Oval 46"/>
          <p:cNvSpPr>
            <a:spLocks noChangeArrowheads="1"/>
          </p:cNvSpPr>
          <p:nvPr/>
        </p:nvSpPr>
        <p:spPr bwMode="auto">
          <a:xfrm>
            <a:off x="5838825" y="3744913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3" name="Line 47"/>
          <p:cNvSpPr>
            <a:spLocks noChangeShapeType="1"/>
          </p:cNvSpPr>
          <p:nvPr/>
        </p:nvSpPr>
        <p:spPr bwMode="auto">
          <a:xfrm>
            <a:off x="939800" y="4056063"/>
            <a:ext cx="2322513" cy="0"/>
          </a:xfrm>
          <a:prstGeom prst="line">
            <a:avLst/>
          </a:prstGeom>
          <a:noFill/>
          <a:ln w="698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4" name="Line 48"/>
          <p:cNvSpPr>
            <a:spLocks noChangeShapeType="1"/>
          </p:cNvSpPr>
          <p:nvPr/>
        </p:nvSpPr>
        <p:spPr bwMode="auto">
          <a:xfrm>
            <a:off x="3544888" y="4076700"/>
            <a:ext cx="2322512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5" name="Line 49"/>
          <p:cNvSpPr>
            <a:spLocks noChangeShapeType="1"/>
          </p:cNvSpPr>
          <p:nvPr/>
        </p:nvSpPr>
        <p:spPr bwMode="auto">
          <a:xfrm>
            <a:off x="6084888" y="4076700"/>
            <a:ext cx="232251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6" name="Freeform 50"/>
          <p:cNvSpPr>
            <a:spLocks/>
          </p:cNvSpPr>
          <p:nvPr/>
        </p:nvSpPr>
        <p:spPr bwMode="auto">
          <a:xfrm>
            <a:off x="900113" y="2263775"/>
            <a:ext cx="7632700" cy="1597025"/>
          </a:xfrm>
          <a:custGeom>
            <a:avLst/>
            <a:gdLst>
              <a:gd name="T0" fmla="*/ 0 w 4854"/>
              <a:gd name="T1" fmla="*/ 2147483647 h 1006"/>
              <a:gd name="T2" fmla="*/ 2147483647 w 4854"/>
              <a:gd name="T3" fmla="*/ 2147483647 h 1006"/>
              <a:gd name="T4" fmla="*/ 2147483647 w 4854"/>
              <a:gd name="T5" fmla="*/ 2147483647 h 1006"/>
              <a:gd name="T6" fmla="*/ 0 60000 65536"/>
              <a:gd name="T7" fmla="*/ 0 60000 65536"/>
              <a:gd name="T8" fmla="*/ 0 60000 65536"/>
              <a:gd name="T9" fmla="*/ 0 w 4854"/>
              <a:gd name="T10" fmla="*/ 0 h 1006"/>
              <a:gd name="T11" fmla="*/ 4854 w 4854"/>
              <a:gd name="T12" fmla="*/ 1006 h 1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4" h="1006">
                <a:moveTo>
                  <a:pt x="0" y="960"/>
                </a:moveTo>
                <a:cubicBezTo>
                  <a:pt x="684" y="480"/>
                  <a:pt x="1369" y="0"/>
                  <a:pt x="2178" y="8"/>
                </a:cubicBezTo>
                <a:cubicBezTo>
                  <a:pt x="2987" y="16"/>
                  <a:pt x="3920" y="511"/>
                  <a:pt x="4854" y="1006"/>
                </a:cubicBezTo>
              </a:path>
            </a:pathLst>
          </a:custGeom>
          <a:noFill/>
          <a:ln w="889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7" name="Oval 51"/>
          <p:cNvSpPr>
            <a:spLocks noChangeArrowheads="1"/>
          </p:cNvSpPr>
          <p:nvPr/>
        </p:nvSpPr>
        <p:spPr bwMode="auto">
          <a:xfrm>
            <a:off x="8416925" y="374491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2868" name="Freeform 52"/>
          <p:cNvSpPr>
            <a:spLocks/>
          </p:cNvSpPr>
          <p:nvPr/>
        </p:nvSpPr>
        <p:spPr bwMode="auto">
          <a:xfrm>
            <a:off x="3419475" y="4221163"/>
            <a:ext cx="5113338" cy="1439862"/>
          </a:xfrm>
          <a:custGeom>
            <a:avLst/>
            <a:gdLst>
              <a:gd name="T0" fmla="*/ 0 w 3221"/>
              <a:gd name="T1" fmla="*/ 0 h 907"/>
              <a:gd name="T2" fmla="*/ 2147483647 w 3221"/>
              <a:gd name="T3" fmla="*/ 2147483647 h 907"/>
              <a:gd name="T4" fmla="*/ 2147483647 w 3221"/>
              <a:gd name="T5" fmla="*/ 0 h 907"/>
              <a:gd name="T6" fmla="*/ 0 60000 65536"/>
              <a:gd name="T7" fmla="*/ 0 60000 65536"/>
              <a:gd name="T8" fmla="*/ 0 60000 65536"/>
              <a:gd name="T9" fmla="*/ 0 w 3221"/>
              <a:gd name="T10" fmla="*/ 0 h 907"/>
              <a:gd name="T11" fmla="*/ 3221 w 3221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21" h="907">
                <a:moveTo>
                  <a:pt x="0" y="0"/>
                </a:moveTo>
                <a:cubicBezTo>
                  <a:pt x="502" y="453"/>
                  <a:pt x="1005" y="907"/>
                  <a:pt x="1542" y="907"/>
                </a:cubicBezTo>
                <a:cubicBezTo>
                  <a:pt x="2079" y="907"/>
                  <a:pt x="2941" y="151"/>
                  <a:pt x="3221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2869" name="Text Box 53"/>
          <p:cNvSpPr txBox="1">
            <a:spLocks noChangeArrowheads="1"/>
          </p:cNvSpPr>
          <p:nvPr/>
        </p:nvSpPr>
        <p:spPr bwMode="auto">
          <a:xfrm>
            <a:off x="6011911" y="6309320"/>
            <a:ext cx="3024585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hu-HU" sz="2400" b="1" dirty="0" smtClean="0">
                <a:latin typeface="Calibri" pitchFamily="34" charset="0"/>
              </a:rPr>
              <a:t>2) Cross-talk </a:t>
            </a:r>
            <a:r>
              <a:rPr lang="hu-HU" sz="2400" b="1" dirty="0" err="1" smtClean="0">
                <a:latin typeface="Calibri" pitchFamily="34" charset="0"/>
              </a:rPr>
              <a:t>network</a:t>
            </a:r>
            <a:endParaRPr lang="hu-HU" b="1" dirty="0">
              <a:latin typeface="Calibri" pitchFamily="34" charset="0"/>
            </a:endParaRPr>
          </a:p>
        </p:txBody>
      </p:sp>
      <p:sp>
        <p:nvSpPr>
          <p:cNvPr id="13365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2483768" y="6309320"/>
            <a:ext cx="658822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36000">
            <a:spAutoFit/>
          </a:bodyPr>
          <a:lstStyle/>
          <a:p>
            <a:pPr algn="r">
              <a:spcBef>
                <a:spcPct val="50000"/>
              </a:spcBef>
            </a:pPr>
            <a:r>
              <a:rPr lang="hu-HU" sz="2400" b="1" dirty="0" smtClean="0">
                <a:latin typeface="Calibri" pitchFamily="34" charset="0"/>
              </a:rPr>
              <a:t>1) </a:t>
            </a:r>
            <a:r>
              <a:rPr lang="hu-HU" sz="2400" b="1" dirty="0" err="1" smtClean="0">
                <a:latin typeface="Calibri" pitchFamily="34" charset="0"/>
              </a:rPr>
              <a:t>Color-coded</a:t>
            </a:r>
            <a:r>
              <a:rPr lang="hu-HU" sz="2400" b="1" dirty="0" smtClean="0">
                <a:latin typeface="Calibri" pitchFamily="34" charset="0"/>
              </a:rPr>
              <a:t> protein-protein </a:t>
            </a:r>
            <a:r>
              <a:rPr lang="hu-HU" sz="2400" b="1" dirty="0" err="1" smtClean="0">
                <a:latin typeface="Calibri" pitchFamily="34" charset="0"/>
              </a:rPr>
              <a:t>interaction</a:t>
            </a:r>
            <a:r>
              <a:rPr lang="hu-HU" sz="2400" b="1" dirty="0" smtClean="0">
                <a:latin typeface="Calibri" pitchFamily="34" charset="0"/>
              </a:rPr>
              <a:t> </a:t>
            </a:r>
            <a:r>
              <a:rPr lang="hu-HU" sz="2400" b="1" dirty="0" err="1" smtClean="0">
                <a:latin typeface="Calibri" pitchFamily="34" charset="0"/>
              </a:rPr>
              <a:t>network</a:t>
            </a:r>
            <a:endParaRPr lang="hu-HU" b="1" dirty="0">
              <a:latin typeface="Calibri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62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62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628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628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62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62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62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62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62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62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62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162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162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62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62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62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62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162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62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1628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1628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0"/>
                                        <p:tgtEl>
                                          <p:spTgt spid="16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000"/>
                                        <p:tgtEl>
                                          <p:spTgt spid="1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000"/>
                                        <p:tgtEl>
                                          <p:spTgt spid="16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00"/>
                                        <p:tgtEl>
                                          <p:spTgt spid="16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000"/>
                                        <p:tgtEl>
                                          <p:spTgt spid="16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16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16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16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000"/>
                                        <p:tgtEl>
                                          <p:spTgt spid="16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animBg="1"/>
      <p:bldP spid="162819" grpId="0" animBg="1"/>
      <p:bldP spid="162820" grpId="0" animBg="1"/>
      <p:bldP spid="162821" grpId="0" animBg="1"/>
      <p:bldP spid="162822" grpId="0" animBg="1"/>
      <p:bldP spid="162823" grpId="0" animBg="1"/>
      <p:bldP spid="162824" grpId="0" animBg="1"/>
      <p:bldP spid="162825" grpId="0" animBg="1"/>
      <p:bldP spid="162826" grpId="0" animBg="1"/>
      <p:bldP spid="162827" grpId="0" animBg="1"/>
      <p:bldP spid="162828" grpId="0" animBg="1"/>
      <p:bldP spid="162829" grpId="0" animBg="1"/>
      <p:bldP spid="162830" grpId="0" animBg="1"/>
      <p:bldP spid="162831" grpId="0" animBg="1"/>
      <p:bldP spid="162832" grpId="0" animBg="1"/>
      <p:bldP spid="162833" grpId="0" animBg="1"/>
      <p:bldP spid="162834" grpId="0" animBg="1"/>
      <p:bldP spid="162835" grpId="0" animBg="1"/>
      <p:bldP spid="162836" grpId="0" animBg="1"/>
      <p:bldP spid="162837" grpId="0" animBg="1"/>
      <p:bldP spid="162838" grpId="0" animBg="1"/>
      <p:bldP spid="162839" grpId="0" animBg="1"/>
      <p:bldP spid="162840" grpId="0" animBg="1"/>
      <p:bldP spid="162841" grpId="0" animBg="1"/>
      <p:bldP spid="162842" grpId="0" animBg="1"/>
      <p:bldP spid="162843" grpId="0" animBg="1"/>
      <p:bldP spid="162844" grpId="0" animBg="1"/>
      <p:bldP spid="162845" grpId="0" animBg="1"/>
      <p:bldP spid="162846" grpId="0" animBg="1"/>
      <p:bldP spid="162847" grpId="0" animBg="1"/>
      <p:bldP spid="162848" grpId="0" animBg="1"/>
      <p:bldP spid="162849" grpId="0" animBg="1"/>
      <p:bldP spid="162850" grpId="0" animBg="1"/>
      <p:bldP spid="162851" grpId="0" animBg="1"/>
      <p:bldP spid="162852" grpId="0" animBg="1"/>
      <p:bldP spid="162853" grpId="0" animBg="1"/>
      <p:bldP spid="162854" grpId="0" animBg="1"/>
      <p:bldP spid="162855" grpId="0" animBg="1"/>
      <p:bldP spid="162856" grpId="0" animBg="1"/>
      <p:bldP spid="162857" grpId="0" animBg="1"/>
      <p:bldP spid="162858" grpId="0" animBg="1"/>
      <p:bldP spid="162860" grpId="0" animBg="1"/>
      <p:bldP spid="162861" grpId="0" animBg="1"/>
      <p:bldP spid="162862" grpId="0" animBg="1"/>
      <p:bldP spid="162863" grpId="0" animBg="1"/>
      <p:bldP spid="162864" grpId="0" animBg="1"/>
      <p:bldP spid="162865" grpId="0" animBg="1"/>
      <p:bldP spid="162866" grpId="0" animBg="1"/>
      <p:bldP spid="162867" grpId="0" animBg="1"/>
      <p:bldP spid="162868" grpId="0" animBg="1"/>
      <p:bldP spid="162869" grpId="0" animBg="1"/>
      <p:bldP spid="54" grpId="0" animBg="1"/>
      <p:bldP spid="5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Network of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4866" name="Oval 2"/>
          <p:cNvSpPr>
            <a:spLocks noChangeArrowheads="1"/>
          </p:cNvSpPr>
          <p:nvPr/>
        </p:nvSpPr>
        <p:spPr bwMode="auto">
          <a:xfrm>
            <a:off x="684213" y="3744913"/>
            <a:ext cx="258762" cy="4651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7" name="Oval 3"/>
          <p:cNvSpPr>
            <a:spLocks noChangeArrowheads="1"/>
          </p:cNvSpPr>
          <p:nvPr/>
        </p:nvSpPr>
        <p:spPr bwMode="auto">
          <a:xfrm>
            <a:off x="3262313" y="3744913"/>
            <a:ext cx="258762" cy="465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8" name="Oval 4"/>
          <p:cNvSpPr>
            <a:spLocks noChangeArrowheads="1"/>
          </p:cNvSpPr>
          <p:nvPr/>
        </p:nvSpPr>
        <p:spPr bwMode="auto">
          <a:xfrm>
            <a:off x="5838825" y="3744913"/>
            <a:ext cx="258763" cy="465137"/>
          </a:xfrm>
          <a:prstGeom prst="ellipse">
            <a:avLst/>
          </a:prstGeom>
          <a:solidFill>
            <a:srgbClr val="CCCC00"/>
          </a:solidFill>
          <a:ln w="9525">
            <a:solidFill>
              <a:srgbClr val="CC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69" name="Line 5"/>
          <p:cNvSpPr>
            <a:spLocks noChangeShapeType="1"/>
          </p:cNvSpPr>
          <p:nvPr/>
        </p:nvSpPr>
        <p:spPr bwMode="auto">
          <a:xfrm>
            <a:off x="939800" y="4056063"/>
            <a:ext cx="2322513" cy="0"/>
          </a:xfrm>
          <a:prstGeom prst="line">
            <a:avLst/>
          </a:prstGeom>
          <a:noFill/>
          <a:ln w="698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0" name="Line 6"/>
          <p:cNvSpPr>
            <a:spLocks noChangeShapeType="1"/>
          </p:cNvSpPr>
          <p:nvPr/>
        </p:nvSpPr>
        <p:spPr bwMode="auto">
          <a:xfrm>
            <a:off x="3544888" y="4076700"/>
            <a:ext cx="2322512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1" name="Line 7"/>
          <p:cNvSpPr>
            <a:spLocks noChangeShapeType="1"/>
          </p:cNvSpPr>
          <p:nvPr/>
        </p:nvSpPr>
        <p:spPr bwMode="auto">
          <a:xfrm>
            <a:off x="6084888" y="4076700"/>
            <a:ext cx="232251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2" name="Freeform 8"/>
          <p:cNvSpPr>
            <a:spLocks/>
          </p:cNvSpPr>
          <p:nvPr/>
        </p:nvSpPr>
        <p:spPr bwMode="auto">
          <a:xfrm>
            <a:off x="900113" y="2263775"/>
            <a:ext cx="7632700" cy="1597025"/>
          </a:xfrm>
          <a:custGeom>
            <a:avLst/>
            <a:gdLst>
              <a:gd name="T0" fmla="*/ 0 w 4854"/>
              <a:gd name="T1" fmla="*/ 2147483647 h 1006"/>
              <a:gd name="T2" fmla="*/ 2147483647 w 4854"/>
              <a:gd name="T3" fmla="*/ 2147483647 h 1006"/>
              <a:gd name="T4" fmla="*/ 2147483647 w 4854"/>
              <a:gd name="T5" fmla="*/ 2147483647 h 1006"/>
              <a:gd name="T6" fmla="*/ 0 60000 65536"/>
              <a:gd name="T7" fmla="*/ 0 60000 65536"/>
              <a:gd name="T8" fmla="*/ 0 60000 65536"/>
              <a:gd name="T9" fmla="*/ 0 w 4854"/>
              <a:gd name="T10" fmla="*/ 0 h 1006"/>
              <a:gd name="T11" fmla="*/ 4854 w 4854"/>
              <a:gd name="T12" fmla="*/ 1006 h 1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54" h="1006">
                <a:moveTo>
                  <a:pt x="0" y="960"/>
                </a:moveTo>
                <a:cubicBezTo>
                  <a:pt x="684" y="480"/>
                  <a:pt x="1369" y="0"/>
                  <a:pt x="2178" y="8"/>
                </a:cubicBezTo>
                <a:cubicBezTo>
                  <a:pt x="2987" y="16"/>
                  <a:pt x="3920" y="511"/>
                  <a:pt x="4854" y="1006"/>
                </a:cubicBezTo>
              </a:path>
            </a:pathLst>
          </a:custGeom>
          <a:noFill/>
          <a:ln w="889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3" name="Oval 9"/>
          <p:cNvSpPr>
            <a:spLocks noChangeArrowheads="1"/>
          </p:cNvSpPr>
          <p:nvPr/>
        </p:nvSpPr>
        <p:spPr bwMode="auto">
          <a:xfrm>
            <a:off x="8416925" y="3744913"/>
            <a:ext cx="258763" cy="465137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4" name="Freeform 10"/>
          <p:cNvSpPr>
            <a:spLocks/>
          </p:cNvSpPr>
          <p:nvPr/>
        </p:nvSpPr>
        <p:spPr bwMode="auto">
          <a:xfrm>
            <a:off x="3419475" y="4221163"/>
            <a:ext cx="5113338" cy="1439862"/>
          </a:xfrm>
          <a:custGeom>
            <a:avLst/>
            <a:gdLst>
              <a:gd name="T0" fmla="*/ 0 w 3221"/>
              <a:gd name="T1" fmla="*/ 0 h 907"/>
              <a:gd name="T2" fmla="*/ 2147483647 w 3221"/>
              <a:gd name="T3" fmla="*/ 2147483647 h 907"/>
              <a:gd name="T4" fmla="*/ 2147483647 w 3221"/>
              <a:gd name="T5" fmla="*/ 0 h 907"/>
              <a:gd name="T6" fmla="*/ 0 60000 65536"/>
              <a:gd name="T7" fmla="*/ 0 60000 65536"/>
              <a:gd name="T8" fmla="*/ 0 60000 65536"/>
              <a:gd name="T9" fmla="*/ 0 w 3221"/>
              <a:gd name="T10" fmla="*/ 0 h 907"/>
              <a:gd name="T11" fmla="*/ 3221 w 3221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21" h="907">
                <a:moveTo>
                  <a:pt x="0" y="0"/>
                </a:moveTo>
                <a:cubicBezTo>
                  <a:pt x="502" y="453"/>
                  <a:pt x="1005" y="907"/>
                  <a:pt x="1542" y="907"/>
                </a:cubicBezTo>
                <a:cubicBezTo>
                  <a:pt x="2079" y="907"/>
                  <a:pt x="2941" y="151"/>
                  <a:pt x="3221" y="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64876" name="Oval 12"/>
          <p:cNvSpPr>
            <a:spLocks noChangeArrowheads="1"/>
          </p:cNvSpPr>
          <p:nvPr/>
        </p:nvSpPr>
        <p:spPr bwMode="auto">
          <a:xfrm>
            <a:off x="6227763" y="5013325"/>
            <a:ext cx="258762" cy="4651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7" name="Oval 13"/>
          <p:cNvSpPr>
            <a:spLocks noChangeArrowheads="1"/>
          </p:cNvSpPr>
          <p:nvPr/>
        </p:nvSpPr>
        <p:spPr bwMode="auto">
          <a:xfrm>
            <a:off x="4284663" y="5805488"/>
            <a:ext cx="258762" cy="465137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8" name="Oval 14"/>
          <p:cNvSpPr>
            <a:spLocks noChangeArrowheads="1"/>
          </p:cNvSpPr>
          <p:nvPr/>
        </p:nvSpPr>
        <p:spPr bwMode="auto">
          <a:xfrm>
            <a:off x="1649413" y="3179763"/>
            <a:ext cx="258762" cy="465137"/>
          </a:xfrm>
          <a:prstGeom prst="ellipse">
            <a:avLst/>
          </a:prstGeom>
          <a:solidFill>
            <a:srgbClr val="99FF66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64879" name="Oval 15"/>
          <p:cNvSpPr>
            <a:spLocks noChangeArrowheads="1"/>
          </p:cNvSpPr>
          <p:nvPr/>
        </p:nvSpPr>
        <p:spPr bwMode="auto">
          <a:xfrm>
            <a:off x="6227763" y="1268413"/>
            <a:ext cx="258762" cy="465137"/>
          </a:xfrm>
          <a:prstGeom prst="ellipse">
            <a:avLst/>
          </a:pr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pic>
        <p:nvPicPr>
          <p:cNvPr id="164881" name="Picture 17"/>
          <p:cNvPicPr>
            <a:picLocks noChangeAspect="1" noChangeArrowheads="1"/>
          </p:cNvPicPr>
          <p:nvPr/>
        </p:nvPicPr>
        <p:blipFill>
          <a:blip r:embed="rId3" cstate="print"/>
          <a:srcRect l="-1013"/>
          <a:stretch>
            <a:fillRect/>
          </a:stretch>
        </p:blipFill>
        <p:spPr bwMode="auto">
          <a:xfrm>
            <a:off x="971550" y="115888"/>
            <a:ext cx="7056438" cy="6626225"/>
          </a:xfrm>
          <a:prstGeom prst="rect">
            <a:avLst/>
          </a:prstGeom>
          <a:solidFill>
            <a:schemeClr val="bg1"/>
          </a:solidFill>
          <a:ln w="28575">
            <a:solidFill>
              <a:srgbClr val="009900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64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69935E-6 L 0.6868 -0.0901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00" y="-4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935E-6 L 0.11337 -0.4574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0" y="-229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69935E-6 L -0.3809 -0.3524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0" y="-176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935E-6 L -0.66285 0.1824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00" y="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4866" grpId="0" animBg="1"/>
      <p:bldP spid="164867" grpId="0" animBg="1"/>
      <p:bldP spid="164868" grpId="0" animBg="1"/>
      <p:bldP spid="164869" grpId="0" animBg="1"/>
      <p:bldP spid="164870" grpId="0" animBg="1"/>
      <p:bldP spid="164871" grpId="0" animBg="1"/>
      <p:bldP spid="164872" grpId="0" animBg="1"/>
      <p:bldP spid="164873" grpId="0" animBg="1"/>
      <p:bldP spid="164874" grpId="0" animBg="1"/>
      <p:bldP spid="164876" grpId="0" animBg="1"/>
      <p:bldP spid="164877" grpId="0" animBg="1"/>
      <p:bldP spid="164878" grpId="0" animBg="1"/>
      <p:bldP spid="1648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Early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career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97152"/>
          </a:xfrm>
        </p:spPr>
        <p:txBody>
          <a:bodyPr>
            <a:normAutofit/>
          </a:bodyPr>
          <a:lstStyle/>
          <a:p>
            <a:r>
              <a:rPr lang="en-US" dirty="0" smtClean="0"/>
              <a:t>Started as </a:t>
            </a:r>
            <a:r>
              <a:rPr lang="hu-HU" dirty="0" smtClean="0"/>
              <a:t>a </a:t>
            </a:r>
            <a:r>
              <a:rPr lang="en-US" dirty="0" smtClean="0"/>
              <a:t>high-school research student </a:t>
            </a:r>
            <a:endParaRPr lang="hu-HU" dirty="0" smtClean="0"/>
          </a:p>
          <a:p>
            <a:endParaRPr lang="en-US" sz="1200" dirty="0" smtClean="0"/>
          </a:p>
          <a:p>
            <a:r>
              <a:rPr lang="en-US" dirty="0" smtClean="0"/>
              <a:t>4 years at a </a:t>
            </a:r>
            <a:r>
              <a:rPr lang="hu-HU" dirty="0" err="1" smtClean="0"/>
              <a:t>medical</a:t>
            </a:r>
            <a:r>
              <a:rPr lang="hu-HU" dirty="0" smtClean="0"/>
              <a:t> </a:t>
            </a:r>
            <a:r>
              <a:rPr lang="en-US" dirty="0" smtClean="0"/>
              <a:t>biochemistry lab</a:t>
            </a:r>
            <a:r>
              <a:rPr lang="hu-HU" dirty="0" smtClean="0"/>
              <a:t> </a:t>
            </a:r>
          </a:p>
          <a:p>
            <a:endParaRPr lang="hu-HU" sz="1200" dirty="0" smtClean="0"/>
          </a:p>
          <a:p>
            <a:r>
              <a:rPr lang="en-US" dirty="0" smtClean="0"/>
              <a:t>MSc </a:t>
            </a:r>
            <a:r>
              <a:rPr lang="en-US" dirty="0"/>
              <a:t>in biochemistry and molecular biology</a:t>
            </a:r>
          </a:p>
          <a:p>
            <a:endParaRPr lang="hu-HU" sz="1200" dirty="0" smtClean="0"/>
          </a:p>
          <a:p>
            <a:r>
              <a:rPr lang="en-US" dirty="0" smtClean="0"/>
              <a:t>PhD </a:t>
            </a:r>
            <a:r>
              <a:rPr lang="en-US" dirty="0"/>
              <a:t>on metazoan </a:t>
            </a:r>
            <a:r>
              <a:rPr lang="en-US" dirty="0" err="1"/>
              <a:t>signalling</a:t>
            </a:r>
            <a:r>
              <a:rPr lang="en-US" dirty="0"/>
              <a:t>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1026" name="Picture 2" descr="C:\Users\Tomi\Documents\Privát\esküvö\Scannelt családi fotóink\SKMBT_C450090512121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t="5484" r="28133" b="46826"/>
          <a:stretch/>
        </p:blipFill>
        <p:spPr bwMode="auto">
          <a:xfrm>
            <a:off x="650739" y="1772816"/>
            <a:ext cx="3361918" cy="4320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33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71550" y="73025"/>
            <a:ext cx="8208963" cy="6669088"/>
            <a:chOff x="612" y="119"/>
            <a:chExt cx="5171" cy="4201"/>
          </a:xfrm>
        </p:grpSpPr>
        <p:sp>
          <p:nvSpPr>
            <p:cNvPr id="15367" name="Rectangle 17"/>
            <p:cNvSpPr>
              <a:spLocks noChangeArrowheads="1"/>
            </p:cNvSpPr>
            <p:nvPr/>
          </p:nvSpPr>
          <p:spPr bwMode="auto">
            <a:xfrm>
              <a:off x="612" y="119"/>
              <a:ext cx="4491" cy="42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>
                <a:latin typeface="Calibri" pitchFamily="34" charset="0"/>
              </a:endParaRPr>
            </a:p>
          </p:txBody>
        </p:sp>
        <p:pic>
          <p:nvPicPr>
            <p:cNvPr id="15368" name="Picture 18" descr="2c_white"/>
            <p:cNvPicPr>
              <a:picLocks noChangeAspect="1" noChangeArrowheads="1"/>
            </p:cNvPicPr>
            <p:nvPr/>
          </p:nvPicPr>
          <p:blipFill>
            <a:blip r:embed="rId2" cstate="print"/>
            <a:srcRect l="3952" t="2769" r="2969" b="3281"/>
            <a:stretch>
              <a:fillRect/>
            </a:stretch>
          </p:blipFill>
          <p:spPr bwMode="auto">
            <a:xfrm>
              <a:off x="839" y="288"/>
              <a:ext cx="3991" cy="37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5369" name="Text Box 19"/>
            <p:cNvSpPr txBox="1">
              <a:spLocks noChangeArrowheads="1"/>
            </p:cNvSpPr>
            <p:nvPr/>
          </p:nvSpPr>
          <p:spPr bwMode="auto">
            <a:xfrm>
              <a:off x="2382" y="119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EGF/MAPK</a:t>
              </a:r>
            </a:p>
          </p:txBody>
        </p:sp>
        <p:sp>
          <p:nvSpPr>
            <p:cNvPr id="15370" name="Text Box 20"/>
            <p:cNvSpPr txBox="1">
              <a:spLocks noChangeArrowheads="1"/>
            </p:cNvSpPr>
            <p:nvPr/>
          </p:nvSpPr>
          <p:spPr bwMode="auto">
            <a:xfrm>
              <a:off x="4150" y="61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NHR</a:t>
              </a:r>
            </a:p>
          </p:txBody>
        </p:sp>
        <p:sp>
          <p:nvSpPr>
            <p:cNvPr id="15371" name="Text Box 21"/>
            <p:cNvSpPr txBox="1">
              <a:spLocks noChangeArrowheads="1"/>
            </p:cNvSpPr>
            <p:nvPr/>
          </p:nvSpPr>
          <p:spPr bwMode="auto">
            <a:xfrm>
              <a:off x="4559" y="2387"/>
              <a:ext cx="122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JAK/</a:t>
              </a:r>
              <a:br>
                <a:rPr lang="hu-HU" sz="2000">
                  <a:latin typeface="Calibri" pitchFamily="34" charset="0"/>
                </a:rPr>
              </a:br>
              <a:r>
                <a:rPr lang="hu-HU" sz="2000">
                  <a:latin typeface="Calibri" pitchFamily="34" charset="0"/>
                </a:rPr>
                <a:t>STAT</a:t>
              </a:r>
            </a:p>
          </p:txBody>
        </p:sp>
        <p:sp>
          <p:nvSpPr>
            <p:cNvPr id="15372" name="Text Box 22"/>
            <p:cNvSpPr txBox="1">
              <a:spLocks noChangeArrowheads="1"/>
            </p:cNvSpPr>
            <p:nvPr/>
          </p:nvSpPr>
          <p:spPr bwMode="auto">
            <a:xfrm>
              <a:off x="4195" y="3430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Hedgehog</a:t>
              </a:r>
            </a:p>
          </p:txBody>
        </p:sp>
        <p:sp>
          <p:nvSpPr>
            <p:cNvPr id="15373" name="Text Box 23"/>
            <p:cNvSpPr txBox="1">
              <a:spLocks noChangeArrowheads="1"/>
            </p:cNvSpPr>
            <p:nvPr/>
          </p:nvSpPr>
          <p:spPr bwMode="auto">
            <a:xfrm>
              <a:off x="2517" y="4070"/>
              <a:ext cx="5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Notch</a:t>
              </a:r>
            </a:p>
          </p:txBody>
        </p:sp>
        <p:sp>
          <p:nvSpPr>
            <p:cNvPr id="15374" name="Text Box 24"/>
            <p:cNvSpPr txBox="1">
              <a:spLocks noChangeArrowheads="1"/>
            </p:cNvSpPr>
            <p:nvPr/>
          </p:nvSpPr>
          <p:spPr bwMode="auto">
            <a:xfrm>
              <a:off x="885" y="3566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IGF/Insulin</a:t>
              </a:r>
            </a:p>
          </p:txBody>
        </p:sp>
        <p:sp>
          <p:nvSpPr>
            <p:cNvPr id="15375" name="Text Box 25"/>
            <p:cNvSpPr txBox="1">
              <a:spLocks noChangeArrowheads="1"/>
            </p:cNvSpPr>
            <p:nvPr/>
          </p:nvSpPr>
          <p:spPr bwMode="auto">
            <a:xfrm>
              <a:off x="612" y="247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TGF</a:t>
              </a:r>
            </a:p>
          </p:txBody>
        </p:sp>
        <p:sp>
          <p:nvSpPr>
            <p:cNvPr id="15376" name="Text Box 26"/>
            <p:cNvSpPr txBox="1">
              <a:spLocks noChangeArrowheads="1"/>
            </p:cNvSpPr>
            <p:nvPr/>
          </p:nvSpPr>
          <p:spPr bwMode="auto">
            <a:xfrm>
              <a:off x="930" y="618"/>
              <a:ext cx="1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2000">
                  <a:latin typeface="Calibri" pitchFamily="34" charset="0"/>
                </a:rPr>
                <a:t>WNT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4969" r="48184" b="67249"/>
          <a:stretch>
            <a:fillRect/>
          </a:stretch>
        </p:blipFill>
        <p:spPr bwMode="auto">
          <a:xfrm>
            <a:off x="827584" y="1268760"/>
            <a:ext cx="2808312" cy="2520280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33680" r="48183" b="38537"/>
          <a:stretch>
            <a:fillRect/>
          </a:stretch>
        </p:blipFill>
        <p:spPr bwMode="auto">
          <a:xfrm>
            <a:off x="5292080" y="1340768"/>
            <a:ext cx="2808312" cy="2520280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588" t="61576" r="48183" b="9847"/>
          <a:stretch>
            <a:fillRect/>
          </a:stretch>
        </p:blipFill>
        <p:spPr bwMode="auto">
          <a:xfrm>
            <a:off x="827584" y="3861048"/>
            <a:ext cx="2808312" cy="2592288"/>
          </a:xfrm>
          <a:prstGeom prst="ellipse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Szövegdoboz 9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Cross-talk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networks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3 </a:t>
            </a:r>
            <a:r>
              <a:rPr kumimoji="0" lang="hu-HU" sz="3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metazoans</a:t>
            </a:r>
            <a:endParaRPr kumimoji="0" lang="hu-H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2771800" y="148478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smtClean="0">
                <a:solidFill>
                  <a:schemeClr val="bg1"/>
                </a:solidFill>
              </a:rPr>
              <a:t>NHR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5" name="Picture 7" descr="Drosophila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8244408" y="2132856"/>
            <a:ext cx="670217" cy="70197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kukac_feke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132856"/>
            <a:ext cx="407754" cy="61183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6" descr="Vesalius_VeinMan_black"/>
          <p:cNvPicPr>
            <a:picLocks noChangeAspect="1" noChangeArrowheads="1"/>
          </p:cNvPicPr>
          <p:nvPr/>
        </p:nvPicPr>
        <p:blipFill>
          <a:blip r:embed="rId5" cstate="print"/>
          <a:srcRect l="14247" r="18954"/>
          <a:stretch>
            <a:fillRect/>
          </a:stretch>
        </p:blipFill>
        <p:spPr bwMode="auto">
          <a:xfrm>
            <a:off x="179512" y="4725144"/>
            <a:ext cx="504056" cy="7866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16"/>
          <p:cNvGrpSpPr/>
          <p:nvPr/>
        </p:nvGrpSpPr>
        <p:grpSpPr>
          <a:xfrm>
            <a:off x="4427984" y="4653136"/>
            <a:ext cx="4104456" cy="1512168"/>
            <a:chOff x="4427984" y="4653136"/>
            <a:chExt cx="4104456" cy="1512168"/>
          </a:xfrm>
          <a:solidFill>
            <a:schemeClr val="bg1"/>
          </a:solidFill>
        </p:grpSpPr>
        <p:pic>
          <p:nvPicPr>
            <p:cNvPr id="9" name="Picture 2" descr="C:\Users\Tomi\Documents\SignaLinK\SignaLinK_leírások\Cikkek\SignaLink kéziratok\Ábrák\Nagy ábrák\Fig 4a-f_v3_HUN.jpg"/>
            <p:cNvPicPr>
              <a:picLocks noChangeAspect="1" noChangeArrowheads="1"/>
            </p:cNvPicPr>
            <p:nvPr/>
          </p:nvPicPr>
          <p:blipFill>
            <a:blip r:embed="rId2" cstate="print"/>
            <a:srcRect l="3870" t="90082" r="43371" b="-3100"/>
            <a:stretch>
              <a:fillRect/>
            </a:stretch>
          </p:blipFill>
          <p:spPr bwMode="auto">
            <a:xfrm>
              <a:off x="4427984" y="4653136"/>
              <a:ext cx="4104456" cy="1512168"/>
            </a:xfrm>
            <a:prstGeom prst="rect">
              <a:avLst/>
            </a:prstGeom>
            <a:grpFill/>
            <a:ln w="127000" cap="rnd">
              <a:solidFill>
                <a:srgbClr val="00B05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3" name="Szövegdoboz 12"/>
            <p:cNvSpPr txBox="1"/>
            <p:nvPr/>
          </p:nvSpPr>
          <p:spPr>
            <a:xfrm>
              <a:off x="4499992" y="4797152"/>
              <a:ext cx="158417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600" b="1" dirty="0" smtClean="0"/>
                <a:t>Nr. of </a:t>
              </a:r>
              <a:r>
                <a:rPr lang="hu-HU" sz="1600" b="1" dirty="0" err="1" smtClean="0"/>
                <a:t>proteins</a:t>
              </a:r>
              <a:endParaRPr lang="hu-HU" sz="1600" b="1" dirty="0"/>
            </a:p>
          </p:txBody>
        </p:sp>
        <p:sp>
          <p:nvSpPr>
            <p:cNvPr id="14" name="Szövegdoboz 13"/>
            <p:cNvSpPr txBox="1"/>
            <p:nvPr/>
          </p:nvSpPr>
          <p:spPr>
            <a:xfrm>
              <a:off x="4499992" y="5373216"/>
              <a:ext cx="158417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600" b="1" dirty="0" smtClean="0"/>
                <a:t>Nr. of </a:t>
              </a:r>
              <a:r>
                <a:rPr lang="hu-HU" sz="1600" b="1" dirty="0" err="1" smtClean="0"/>
                <a:t>cross-talks</a:t>
              </a:r>
              <a:endParaRPr lang="hu-HU" sz="1600" b="1" dirty="0"/>
            </a:p>
          </p:txBody>
        </p:sp>
      </p:grp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62080" r="2726" b="10478"/>
          <a:stretch>
            <a:fillRect/>
          </a:stretch>
        </p:blipFill>
        <p:spPr bwMode="auto">
          <a:xfrm>
            <a:off x="827584" y="3861048"/>
            <a:ext cx="2736304" cy="2592288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34782" r="2726" b="39022"/>
          <a:stretch>
            <a:fillRect/>
          </a:stretch>
        </p:blipFill>
        <p:spPr bwMode="auto">
          <a:xfrm>
            <a:off x="5292080" y="1340768"/>
            <a:ext cx="2736304" cy="2474457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Szövegdoboz 9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Detailed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cross-talk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networks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in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3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metazoans</a:t>
            </a:r>
            <a:endParaRPr lang="hu-HU" sz="3600" dirty="0" smtClean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6" name="Picture 2" descr="C:\Users\Tomi\Documents\SignaLinK\SignaLinK_leírások\Cikkek\SignaLink kéziratok\Ábrák\Nagy ábrák\Fig 4a-f_v3_HUN.jpg"/>
          <p:cNvPicPr>
            <a:picLocks noChangeAspect="1" noChangeArrowheads="1"/>
          </p:cNvPicPr>
          <p:nvPr/>
        </p:nvPicPr>
        <p:blipFill>
          <a:blip r:embed="rId2" cstate="print"/>
          <a:srcRect l="54018" t="4990" r="2415" b="67567"/>
          <a:stretch>
            <a:fillRect/>
          </a:stretch>
        </p:blipFill>
        <p:spPr bwMode="auto">
          <a:xfrm>
            <a:off x="879953" y="1196752"/>
            <a:ext cx="2755943" cy="2592288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Vesalius_VeinMan_black"/>
          <p:cNvPicPr>
            <a:picLocks noChangeAspect="1" noChangeArrowheads="1"/>
          </p:cNvPicPr>
          <p:nvPr/>
        </p:nvPicPr>
        <p:blipFill>
          <a:blip r:embed="rId3" cstate="print"/>
          <a:srcRect l="14247" r="18954"/>
          <a:stretch>
            <a:fillRect/>
          </a:stretch>
        </p:blipFill>
        <p:spPr bwMode="auto">
          <a:xfrm>
            <a:off x="179512" y="4725144"/>
            <a:ext cx="504056" cy="7866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7" descr="Drosophila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244408" y="2132856"/>
            <a:ext cx="670217" cy="70197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8" descr="kukac_feket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407754" cy="61183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27"/>
          <p:cNvGrpSpPr/>
          <p:nvPr/>
        </p:nvGrpSpPr>
        <p:grpSpPr>
          <a:xfrm>
            <a:off x="4879641" y="5028259"/>
            <a:ext cx="3508783" cy="1224136"/>
            <a:chOff x="4879641" y="5028259"/>
            <a:chExt cx="3508783" cy="1224136"/>
          </a:xfrm>
        </p:grpSpPr>
        <p:pic>
          <p:nvPicPr>
            <p:cNvPr id="9" name="Picture 2" descr="C:\Users\Tomi\Documents\SignaLinK\SignaLinK_leírások\Cikkek\SignaLink kéziratok\Ábrák\Nagy ábrák\Fig 4a-f_v3_HUN.jpg"/>
            <p:cNvPicPr>
              <a:picLocks noChangeAspect="1" noChangeArrowheads="1"/>
            </p:cNvPicPr>
            <p:nvPr/>
          </p:nvPicPr>
          <p:blipFill>
            <a:blip r:embed="rId2" cstate="print"/>
            <a:srcRect l="60860" t="89983" b="871"/>
            <a:stretch>
              <a:fillRect/>
            </a:stretch>
          </p:blipFill>
          <p:spPr bwMode="auto">
            <a:xfrm>
              <a:off x="4879641" y="5028259"/>
              <a:ext cx="3508783" cy="1224136"/>
            </a:xfrm>
            <a:prstGeom prst="rect">
              <a:avLst/>
            </a:prstGeom>
            <a:ln w="127000" cap="rnd">
              <a:solidFill>
                <a:srgbClr val="00B05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2" name="Szövegdoboz 21"/>
            <p:cNvSpPr txBox="1"/>
            <p:nvPr/>
          </p:nvSpPr>
          <p:spPr>
            <a:xfrm>
              <a:off x="6732240" y="5528265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transcription</a:t>
              </a:r>
              <a:r>
                <a:rPr lang="hu-HU" sz="1200" b="1" dirty="0" smtClean="0"/>
                <a:t> </a:t>
              </a:r>
              <a:r>
                <a:rPr lang="hu-HU" sz="1200" b="1" dirty="0" err="1" smtClean="0"/>
                <a:t>factor</a:t>
              </a:r>
              <a:endParaRPr lang="hu-HU" sz="1200" b="1" dirty="0"/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6732240" y="5157192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co-factor</a:t>
              </a:r>
              <a:endParaRPr lang="hu-HU" sz="1200" b="1" dirty="0"/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6732240" y="5888305"/>
              <a:ext cx="158417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other</a:t>
              </a:r>
              <a:endParaRPr lang="hu-HU" sz="1200" b="1" dirty="0"/>
            </a:p>
          </p:txBody>
        </p:sp>
        <p:sp>
          <p:nvSpPr>
            <p:cNvPr id="25" name="Szövegdoboz 24"/>
            <p:cNvSpPr txBox="1"/>
            <p:nvPr/>
          </p:nvSpPr>
          <p:spPr>
            <a:xfrm>
              <a:off x="5364088" y="5888305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mediator</a:t>
              </a:r>
              <a:endParaRPr lang="hu-HU" sz="1200" b="1" dirty="0"/>
            </a:p>
          </p:txBody>
        </p:sp>
        <p:sp>
          <p:nvSpPr>
            <p:cNvPr id="26" name="Szövegdoboz 25"/>
            <p:cNvSpPr txBox="1"/>
            <p:nvPr/>
          </p:nvSpPr>
          <p:spPr>
            <a:xfrm>
              <a:off x="5364088" y="5517232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smtClean="0"/>
                <a:t>receptor</a:t>
              </a:r>
              <a:endParaRPr lang="hu-HU" sz="1200" b="1" dirty="0"/>
            </a:p>
          </p:txBody>
        </p:sp>
        <p:sp>
          <p:nvSpPr>
            <p:cNvPr id="27" name="Szövegdoboz 26"/>
            <p:cNvSpPr txBox="1"/>
            <p:nvPr/>
          </p:nvSpPr>
          <p:spPr>
            <a:xfrm>
              <a:off x="5364088" y="5168225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hu-HU" sz="1200" b="1" dirty="0" err="1" smtClean="0"/>
                <a:t>ligand</a:t>
              </a:r>
              <a:endParaRPr lang="hu-HU" sz="1200" b="1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 txBox="1">
            <a:spLocks/>
          </p:cNvSpPr>
          <p:nvPr/>
        </p:nvSpPr>
        <p:spPr>
          <a:xfrm>
            <a:off x="0" y="4462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hu-HU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Visualizing</a:t>
            </a:r>
            <a:r>
              <a:rPr kumimoji="0" 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cross-talk</a:t>
            </a:r>
            <a:r>
              <a:rPr kumimoji="0" lang="hu-HU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e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xpressions</a:t>
            </a:r>
            <a:endParaRPr kumimoji="0" lang="hu-H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grpSp>
        <p:nvGrpSpPr>
          <p:cNvPr id="2" name="Csoportba foglalás 11"/>
          <p:cNvGrpSpPr/>
          <p:nvPr/>
        </p:nvGrpSpPr>
        <p:grpSpPr>
          <a:xfrm>
            <a:off x="1259632" y="1052736"/>
            <a:ext cx="3528392" cy="2952328"/>
            <a:chOff x="683568" y="1772816"/>
            <a:chExt cx="2802636" cy="246583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6" name="Kép 5" descr="Fig 5ab copy.jpg"/>
            <p:cNvPicPr>
              <a:picLocks noChangeAspect="1"/>
            </p:cNvPicPr>
            <p:nvPr/>
          </p:nvPicPr>
          <p:blipFill>
            <a:blip r:embed="rId2" cstate="print"/>
            <a:srcRect r="50000"/>
            <a:stretch>
              <a:fillRect/>
            </a:stretch>
          </p:blipFill>
          <p:spPr>
            <a:xfrm>
              <a:off x="683568" y="1772816"/>
              <a:ext cx="2802636" cy="246583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8" name="Téglalap 7"/>
            <p:cNvSpPr/>
            <p:nvPr/>
          </p:nvSpPr>
          <p:spPr>
            <a:xfrm>
              <a:off x="755576" y="1844824"/>
              <a:ext cx="216024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" name="Csoportba foglalás 12"/>
          <p:cNvGrpSpPr/>
          <p:nvPr/>
        </p:nvGrpSpPr>
        <p:grpSpPr>
          <a:xfrm>
            <a:off x="5364088" y="2420888"/>
            <a:ext cx="3521246" cy="2952328"/>
            <a:chOff x="5004048" y="2996952"/>
            <a:chExt cx="2796960" cy="246583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7" name="Kép 6" descr="Fig 5ab copy.jpg"/>
            <p:cNvPicPr>
              <a:picLocks noChangeAspect="1"/>
            </p:cNvPicPr>
            <p:nvPr/>
          </p:nvPicPr>
          <p:blipFill>
            <a:blip r:embed="rId2" cstate="print"/>
            <a:srcRect l="50101"/>
            <a:stretch>
              <a:fillRect/>
            </a:stretch>
          </p:blipFill>
          <p:spPr>
            <a:xfrm>
              <a:off x="5004048" y="2996952"/>
              <a:ext cx="2796960" cy="246583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Téglalap 8"/>
            <p:cNvSpPr/>
            <p:nvPr/>
          </p:nvSpPr>
          <p:spPr>
            <a:xfrm>
              <a:off x="5076056" y="3068960"/>
              <a:ext cx="216024" cy="21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3" name="Picture 4" descr="embrionális átlag"/>
          <p:cNvPicPr>
            <a:picLocks noChangeAspect="1" noChangeArrowheads="1"/>
          </p:cNvPicPr>
          <p:nvPr/>
        </p:nvPicPr>
        <p:blipFill>
          <a:blip r:embed="rId3" cstate="print"/>
          <a:srcRect t="6252" r="8197" b="2050"/>
          <a:stretch>
            <a:fillRect/>
          </a:stretch>
        </p:blipFill>
        <p:spPr bwMode="auto">
          <a:xfrm>
            <a:off x="899592" y="3212976"/>
            <a:ext cx="3665862" cy="2880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zövegdoboz 3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i="1" dirty="0" smtClean="0"/>
              <a:t>.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5004048" y="764704"/>
            <a:ext cx="4139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dirty="0" err="1" smtClean="0"/>
              <a:t>Identification</a:t>
            </a:r>
            <a:r>
              <a:rPr lang="hu-HU" sz="2800" dirty="0" smtClean="0"/>
              <a:t> of </a:t>
            </a:r>
            <a:r>
              <a:rPr lang="hu-HU" sz="2800" dirty="0" err="1" smtClean="0"/>
              <a:t>tissue-</a:t>
            </a:r>
            <a:r>
              <a:rPr lang="hu-HU" sz="2800" dirty="0" smtClean="0"/>
              <a:t>, </a:t>
            </a:r>
            <a:r>
              <a:rPr lang="hu-HU" sz="2800" dirty="0" err="1" smtClean="0"/>
              <a:t>disease-</a:t>
            </a:r>
            <a:r>
              <a:rPr lang="hu-HU" sz="2800" dirty="0" smtClean="0"/>
              <a:t>, and </a:t>
            </a:r>
            <a:r>
              <a:rPr lang="hu-HU" sz="2800" dirty="0" err="1" smtClean="0"/>
              <a:t>cell-type</a:t>
            </a:r>
            <a:r>
              <a:rPr lang="hu-HU" sz="2800" dirty="0" smtClean="0"/>
              <a:t> </a:t>
            </a:r>
            <a:r>
              <a:rPr lang="hu-HU" sz="2800" dirty="0" err="1" smtClean="0"/>
              <a:t>specific</a:t>
            </a:r>
            <a:r>
              <a:rPr lang="hu-HU" sz="2800" dirty="0" smtClean="0"/>
              <a:t> </a:t>
            </a:r>
            <a:r>
              <a:rPr lang="hu-HU" sz="2800" dirty="0" err="1" smtClean="0"/>
              <a:t>cross-talks</a:t>
            </a:r>
            <a:endParaRPr lang="hu-HU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övegdoboz 21"/>
          <p:cNvSpPr txBox="1"/>
          <p:nvPr/>
        </p:nvSpPr>
        <p:spPr>
          <a:xfrm>
            <a:off x="2627784" y="5733256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Cross-talking</a:t>
            </a:r>
            <a:r>
              <a:rPr lang="hu-HU" dirty="0" smtClean="0"/>
              <a:t> </a:t>
            </a:r>
            <a:r>
              <a:rPr lang="hu-HU" dirty="0" err="1" smtClean="0"/>
              <a:t>proteins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2627784" y="4005064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Cross-talking</a:t>
            </a:r>
            <a:r>
              <a:rPr lang="hu-HU" dirty="0" smtClean="0"/>
              <a:t> </a:t>
            </a:r>
            <a:r>
              <a:rPr lang="hu-HU" dirty="0" err="1" smtClean="0"/>
              <a:t>pathways</a:t>
            </a:r>
            <a:endParaRPr lang="hu-HU" dirty="0"/>
          </a:p>
        </p:txBody>
      </p:sp>
      <p:sp>
        <p:nvSpPr>
          <p:cNvPr id="20" name="Szövegdoboz 19"/>
          <p:cNvSpPr txBox="1"/>
          <p:nvPr/>
        </p:nvSpPr>
        <p:spPr>
          <a:xfrm>
            <a:off x="2627784" y="2267580"/>
            <a:ext cx="2880320" cy="36933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Cross-talk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37320"/>
          </a:xfrm>
        </p:spPr>
        <p:txBody>
          <a:bodyPr>
            <a:normAutofit fontScale="90000"/>
          </a:bodyPr>
          <a:lstStyle/>
          <a:p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Further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cross-talk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analyses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visualizations</a:t>
            </a:r>
            <a:endParaRPr lang="hu-HU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9552" y="1628800"/>
            <a:ext cx="1800199" cy="1728192"/>
            <a:chOff x="612" y="119"/>
            <a:chExt cx="4828" cy="4237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12" y="119"/>
              <a:ext cx="4491" cy="42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 sz="700">
                <a:latin typeface="Calibri" pitchFamily="34" charset="0"/>
              </a:endParaRPr>
            </a:p>
          </p:txBody>
        </p:sp>
        <p:pic>
          <p:nvPicPr>
            <p:cNvPr id="9" name="Picture 18" descr="2c_white"/>
            <p:cNvPicPr>
              <a:picLocks noChangeAspect="1" noChangeArrowheads="1"/>
            </p:cNvPicPr>
            <p:nvPr/>
          </p:nvPicPr>
          <p:blipFill>
            <a:blip r:embed="rId2" cstate="print"/>
            <a:srcRect l="3952" t="2769" r="2969" b="3281"/>
            <a:stretch>
              <a:fillRect/>
            </a:stretch>
          </p:blipFill>
          <p:spPr bwMode="auto">
            <a:xfrm>
              <a:off x="839" y="288"/>
              <a:ext cx="3991" cy="37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2806" y="119"/>
              <a:ext cx="183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EGF/MAPK</a:t>
              </a:r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4150" y="618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>
                  <a:latin typeface="Calibri" pitchFamily="34" charset="0"/>
                </a:rPr>
                <a:t>NHR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216" y="2328"/>
              <a:ext cx="1224" cy="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JAK/</a:t>
              </a:r>
              <a:br>
                <a:rPr lang="hu-HU" sz="700" dirty="0">
                  <a:latin typeface="Calibri" pitchFamily="34" charset="0"/>
                </a:rPr>
              </a:br>
              <a:r>
                <a:rPr lang="hu-HU" sz="700" dirty="0">
                  <a:latin typeface="Calibri" pitchFamily="34" charset="0"/>
                </a:rPr>
                <a:t>STAT</a:t>
              </a: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3589" y="3430"/>
              <a:ext cx="1830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 err="1">
                  <a:latin typeface="Calibri" pitchFamily="34" charset="0"/>
                </a:rPr>
                <a:t>Hedgehog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2336" y="3800"/>
              <a:ext cx="2012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 err="1">
                  <a:latin typeface="Calibri" pitchFamily="34" charset="0"/>
                </a:rPr>
                <a:t>Notch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885" y="3566"/>
              <a:ext cx="176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IGF/</a:t>
              </a:r>
              <a:r>
                <a:rPr lang="hu-HU" sz="700" dirty="0" err="1">
                  <a:latin typeface="Calibri" pitchFamily="34" charset="0"/>
                </a:rPr>
                <a:t>Insulin</a:t>
              </a:r>
              <a:endParaRPr lang="hu-HU" sz="700" dirty="0">
                <a:latin typeface="Calibri" pitchFamily="34" charset="0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612" y="2478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>
                  <a:latin typeface="Calibri" pitchFamily="34" charset="0"/>
                </a:rPr>
                <a:t>TGF</a:t>
              </a: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769" y="561"/>
              <a:ext cx="1224" cy="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sz="700" dirty="0">
                  <a:latin typeface="Calibri" pitchFamily="34" charset="0"/>
                </a:rPr>
                <a:t>WNT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01008"/>
            <a:ext cx="1656879" cy="1543227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9" name="Picture 15" descr="ERK1"/>
          <p:cNvPicPr>
            <a:picLocks noChangeAspect="1" noChangeArrowheads="1"/>
          </p:cNvPicPr>
          <p:nvPr/>
        </p:nvPicPr>
        <p:blipFill>
          <a:blip r:embed="rId4" cstate="print"/>
          <a:srcRect l="4390" t="2747" r="4390" b="4085"/>
          <a:stretch>
            <a:fillRect/>
          </a:stretch>
        </p:blipFill>
        <p:spPr bwMode="auto">
          <a:xfrm>
            <a:off x="539552" y="5229200"/>
            <a:ext cx="1656184" cy="1518061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87042" name="Picture 2" descr="human ortho"/>
          <p:cNvPicPr>
            <a:picLocks noChangeAspect="1" noChangeArrowheads="1"/>
          </p:cNvPicPr>
          <p:nvPr/>
        </p:nvPicPr>
        <p:blipFill>
          <a:blip r:embed="rId5" cstate="print"/>
          <a:srcRect l="6047"/>
          <a:stretch>
            <a:fillRect/>
          </a:stretch>
        </p:blipFill>
        <p:spPr bwMode="auto">
          <a:xfrm>
            <a:off x="6444208" y="1484784"/>
            <a:ext cx="2213405" cy="187220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4" name="Háromszög 23"/>
          <p:cNvSpPr/>
          <p:nvPr/>
        </p:nvSpPr>
        <p:spPr>
          <a:xfrm rot="5400000">
            <a:off x="5400092" y="2168860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Háromszög 24"/>
          <p:cNvSpPr/>
          <p:nvPr/>
        </p:nvSpPr>
        <p:spPr>
          <a:xfrm rot="5400000">
            <a:off x="5400092" y="3897052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6" name="Kép 25" descr="MAPK-figv3_HU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0192" y="3501008"/>
            <a:ext cx="2448272" cy="155445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grpSp>
        <p:nvGrpSpPr>
          <p:cNvPr id="3" name="Csoportba foglalás 28"/>
          <p:cNvGrpSpPr/>
          <p:nvPr/>
        </p:nvGrpSpPr>
        <p:grpSpPr>
          <a:xfrm>
            <a:off x="6660232" y="5157192"/>
            <a:ext cx="1800200" cy="1512168"/>
            <a:chOff x="-1658483" y="3717032"/>
            <a:chExt cx="1658483" cy="1440160"/>
          </a:xfrm>
        </p:grpSpPr>
        <p:sp>
          <p:nvSpPr>
            <p:cNvPr id="28" name="Téglalap 27"/>
            <p:cNvSpPr/>
            <p:nvPr/>
          </p:nvSpPr>
          <p:spPr>
            <a:xfrm>
              <a:off x="-1658483" y="3717032"/>
              <a:ext cx="1658483" cy="1440160"/>
            </a:xfrm>
            <a:prstGeom prst="rect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Picture 4" descr="C:\Users\Zoli\Documents\=TDK=\=TDK TEMAM=\SMAD3.png"/>
            <p:cNvPicPr>
              <a:picLocks noChangeAspect="1" noChangeArrowheads="1"/>
            </p:cNvPicPr>
            <p:nvPr/>
          </p:nvPicPr>
          <p:blipFill>
            <a:blip r:embed="rId7" cstate="print"/>
            <a:srcRect t="4824" b="8340"/>
            <a:stretch>
              <a:fillRect/>
            </a:stretch>
          </p:blipFill>
          <p:spPr bwMode="auto">
            <a:xfrm>
              <a:off x="-1658483" y="3717032"/>
              <a:ext cx="1658483" cy="1440160"/>
            </a:xfrm>
            <a:prstGeom prst="rect">
              <a:avLst/>
            </a:prstGeom>
            <a:noFill/>
          </p:spPr>
        </p:pic>
      </p:grpSp>
      <p:sp>
        <p:nvSpPr>
          <p:cNvPr id="30" name="Háromszög 29"/>
          <p:cNvSpPr/>
          <p:nvPr/>
        </p:nvSpPr>
        <p:spPr>
          <a:xfrm rot="5400000">
            <a:off x="5400092" y="5625244"/>
            <a:ext cx="792088" cy="576064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2" name="Kép 31" descr="MAPK-figv3_HU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3768" y="2276873"/>
            <a:ext cx="6464516" cy="4104454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36" name="Háromszög 35"/>
          <p:cNvSpPr/>
          <p:nvPr/>
        </p:nvSpPr>
        <p:spPr>
          <a:xfrm rot="5400000">
            <a:off x="-32320" y="2272680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Háromszög 36"/>
          <p:cNvSpPr/>
          <p:nvPr/>
        </p:nvSpPr>
        <p:spPr>
          <a:xfrm rot="5400000">
            <a:off x="-32320" y="4000872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Háromszög 37"/>
          <p:cNvSpPr/>
          <p:nvPr/>
        </p:nvSpPr>
        <p:spPr>
          <a:xfrm rot="5400000">
            <a:off x="-32320" y="5729064"/>
            <a:ext cx="711696" cy="432048"/>
          </a:xfrm>
          <a:prstGeom prst="triangle">
            <a:avLst>
              <a:gd name="adj" fmla="val 5135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" name="Csoportba foglalás 32"/>
          <p:cNvGrpSpPr/>
          <p:nvPr/>
        </p:nvGrpSpPr>
        <p:grpSpPr>
          <a:xfrm>
            <a:off x="2411760" y="1412776"/>
            <a:ext cx="6264696" cy="5256584"/>
            <a:chOff x="-1658483" y="3717032"/>
            <a:chExt cx="1658483" cy="1440160"/>
          </a:xfrm>
        </p:grpSpPr>
        <p:sp>
          <p:nvSpPr>
            <p:cNvPr id="34" name="Téglalap 33"/>
            <p:cNvSpPr/>
            <p:nvPr/>
          </p:nvSpPr>
          <p:spPr>
            <a:xfrm>
              <a:off x="-1658483" y="3717032"/>
              <a:ext cx="1658483" cy="1440160"/>
            </a:xfrm>
            <a:prstGeom prst="rect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5" name="Picture 4" descr="C:\Users\Zoli\Documents\=TDK=\=TDK TEMAM=\SMAD3.png"/>
            <p:cNvPicPr>
              <a:picLocks noChangeAspect="1" noChangeArrowheads="1"/>
            </p:cNvPicPr>
            <p:nvPr/>
          </p:nvPicPr>
          <p:blipFill>
            <a:blip r:embed="rId7" cstate="print"/>
            <a:srcRect t="4824" b="8340"/>
            <a:stretch>
              <a:fillRect/>
            </a:stretch>
          </p:blipFill>
          <p:spPr bwMode="auto">
            <a:xfrm>
              <a:off x="-1658483" y="3717032"/>
              <a:ext cx="1658483" cy="1440160"/>
            </a:xfrm>
            <a:prstGeom prst="rect">
              <a:avLst/>
            </a:prstGeom>
            <a:noFill/>
          </p:spPr>
        </p:pic>
      </p:grpSp>
      <p:pic>
        <p:nvPicPr>
          <p:cNvPr id="31" name="Picture 2" descr="human ortho"/>
          <p:cNvPicPr>
            <a:picLocks noChangeAspect="1" noChangeArrowheads="1"/>
          </p:cNvPicPr>
          <p:nvPr/>
        </p:nvPicPr>
        <p:blipFill>
          <a:blip r:embed="rId5" cstate="print"/>
          <a:srcRect l="6047"/>
          <a:stretch>
            <a:fillRect/>
          </a:stretch>
        </p:blipFill>
        <p:spPr bwMode="auto">
          <a:xfrm>
            <a:off x="2627784" y="1507838"/>
            <a:ext cx="6187304" cy="523353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7380312" y="2924944"/>
            <a:ext cx="1403474" cy="877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300" b="1" dirty="0" err="1"/>
              <a:t>Average</a:t>
            </a:r>
            <a:r>
              <a:rPr lang="hu-HU" sz="1300" b="1" dirty="0"/>
              <a:t> </a:t>
            </a:r>
            <a:r>
              <a:rPr lang="hu-HU" sz="1300" b="1" dirty="0" err="1"/>
              <a:t>nr</a:t>
            </a:r>
            <a:r>
              <a:rPr lang="hu-HU" sz="1300" b="1" dirty="0"/>
              <a:t>. of </a:t>
            </a:r>
            <a:r>
              <a:rPr lang="hu-HU" sz="1300" b="1" dirty="0" err="1"/>
              <a:t>ortholog</a:t>
            </a:r>
            <a:r>
              <a:rPr lang="hu-HU" sz="1300" b="1" dirty="0"/>
              <a:t/>
            </a:r>
            <a:br>
              <a:rPr lang="hu-HU" sz="1300" b="1" dirty="0"/>
            </a:br>
            <a:r>
              <a:rPr lang="hu-HU" sz="1000" b="1" dirty="0" err="1"/>
              <a:t>proteins</a:t>
            </a:r>
            <a:r>
              <a:rPr lang="hu-HU" sz="1000" b="1" dirty="0"/>
              <a:t> </a:t>
            </a:r>
            <a:r>
              <a:rPr lang="hu-HU" sz="1000" b="1" dirty="0" err="1"/>
              <a:t>or</a:t>
            </a:r>
            <a:r>
              <a:rPr lang="hu-HU" sz="1000" b="1" dirty="0"/>
              <a:t> </a:t>
            </a:r>
            <a:r>
              <a:rPr lang="hu-HU" sz="1000" b="1" dirty="0" smtClean="0"/>
              <a:t>cross-talk</a:t>
            </a:r>
          </a:p>
          <a:p>
            <a:pPr algn="ctr">
              <a:spcBef>
                <a:spcPct val="50000"/>
              </a:spcBef>
            </a:pPr>
            <a:endParaRPr lang="hu-HU" sz="1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-0.25903 L 4.44444E-6 -2.59259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4.44444E-6 L -5.55556E-7 -4.44444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92 0.28334 L -4.44444E-6 -2.59259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" y="-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7" grpId="0" animBg="1"/>
      <p:bldP spid="38" grpId="0" animBg="1"/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Kép 3" descr="korcsmaros_supplement_stdb_pathway_overlap_2009_apr_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564904"/>
            <a:ext cx="4132141" cy="3047454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3" name="Diagram 2"/>
          <p:cNvGraphicFramePr/>
          <p:nvPr/>
        </p:nvGraphicFramePr>
        <p:xfrm>
          <a:off x="0" y="1916832"/>
          <a:ext cx="4499992" cy="465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0" y="6516052"/>
            <a:ext cx="421196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 smtClean="0"/>
              <a:t>Korcsmaros </a:t>
            </a:r>
            <a:r>
              <a:rPr lang="hu-HU" i="1" dirty="0" smtClean="0"/>
              <a:t>et </a:t>
            </a:r>
            <a:r>
              <a:rPr lang="hu-HU" i="1" dirty="0" err="1" smtClean="0"/>
              <a:t>al</a:t>
            </a:r>
            <a:r>
              <a:rPr lang="hu-HU" dirty="0" smtClean="0"/>
              <a:t>, </a:t>
            </a:r>
            <a:r>
              <a:rPr lang="hu-HU" dirty="0" err="1" smtClean="0"/>
              <a:t>Bioinformatics</a:t>
            </a:r>
            <a:r>
              <a:rPr lang="hu-HU" dirty="0" smtClean="0"/>
              <a:t> (2010)</a:t>
            </a:r>
            <a:endParaRPr lang="hu-HU" dirty="0"/>
          </a:p>
        </p:txBody>
      </p:sp>
      <p:sp>
        <p:nvSpPr>
          <p:cNvPr id="5" name="Cím 1"/>
          <p:cNvSpPr txBox="1">
            <a:spLocks/>
          </p:cNvSpPr>
          <p:nvPr/>
        </p:nvSpPr>
        <p:spPr>
          <a:xfrm>
            <a:off x="0" y="116632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</a:t>
            </a:r>
            <a:r>
              <a:rPr kumimoji="0" lang="hu-HU" sz="32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ulti-pathway</a:t>
            </a:r>
            <a:r>
              <a:rPr kumimoji="0" lang="hu-HU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2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proteins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0" y="1124744"/>
            <a:ext cx="9144000" cy="5626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2000" b="1" dirty="0" err="1" smtClean="0"/>
              <a:t>Proteins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functioning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in</a:t>
            </a:r>
            <a:r>
              <a:rPr lang="hu-HU" sz="2000" b="1" dirty="0" smtClean="0"/>
              <a:t> more </a:t>
            </a:r>
            <a:r>
              <a:rPr lang="hu-HU" sz="2000" b="1" dirty="0" err="1" smtClean="0"/>
              <a:t>than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one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pathways</a:t>
            </a:r>
            <a:r>
              <a:rPr lang="hu-HU" sz="2000" b="1" dirty="0" smtClean="0"/>
              <a:t>.</a:t>
            </a:r>
            <a:endParaRPr lang="hu-HU" sz="2000" b="1" dirty="0"/>
          </a:p>
        </p:txBody>
      </p:sp>
      <p:pic>
        <p:nvPicPr>
          <p:cNvPr id="7" name="Picture 6" descr="Vesalius_VeinMan_black"/>
          <p:cNvPicPr>
            <a:picLocks noChangeAspect="1" noChangeArrowheads="1"/>
          </p:cNvPicPr>
          <p:nvPr/>
        </p:nvPicPr>
        <p:blipFill>
          <a:blip r:embed="rId4" cstate="print"/>
          <a:srcRect l="14247" r="18954"/>
          <a:stretch>
            <a:fillRect/>
          </a:stretch>
        </p:blipFill>
        <p:spPr bwMode="auto">
          <a:xfrm>
            <a:off x="8316416" y="2564904"/>
            <a:ext cx="504056" cy="78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/>
          <p:cNvSpPr>
            <a:spLocks noGrp="1"/>
          </p:cNvSpPr>
          <p:nvPr>
            <p:ph type="body" idx="1"/>
          </p:nvPr>
        </p:nvSpPr>
        <p:spPr>
          <a:xfrm>
            <a:off x="457200" y="2946622"/>
            <a:ext cx="3322712" cy="618083"/>
          </a:xfrm>
        </p:spPr>
        <p:txBody>
          <a:bodyPr>
            <a:noAutofit/>
          </a:bodyPr>
          <a:lstStyle/>
          <a:p>
            <a:pPr algn="ctr"/>
            <a:r>
              <a:rPr lang="hu-HU" sz="2200" dirty="0" smtClean="0"/>
              <a:t>A </a:t>
            </a:r>
            <a:r>
              <a:rPr lang="hu-HU" sz="2200" dirty="0" err="1" smtClean="0"/>
              <a:t>solution</a:t>
            </a:r>
            <a:r>
              <a:rPr lang="hu-HU" sz="2200" dirty="0" smtClean="0"/>
              <a:t> </a:t>
            </a:r>
            <a:r>
              <a:rPr lang="hu-HU" sz="2200" dirty="0" err="1" smtClean="0"/>
              <a:t>for</a:t>
            </a:r>
            <a:r>
              <a:rPr lang="hu-HU" sz="2200" dirty="0" smtClean="0"/>
              <a:t> </a:t>
            </a:r>
            <a:r>
              <a:rPr lang="hu-HU" sz="2200" dirty="0" err="1" smtClean="0"/>
              <a:t>the</a:t>
            </a:r>
            <a:r>
              <a:rPr lang="hu-HU" sz="2200" dirty="0" smtClean="0"/>
              <a:t> c</a:t>
            </a:r>
            <a:r>
              <a:rPr lang="en-US" sz="2200" dirty="0" err="1" smtClean="0"/>
              <a:t>ontra</a:t>
            </a:r>
            <a:r>
              <a:rPr lang="hu-HU" sz="2200" dirty="0" smtClean="0"/>
              <a:t>d</a:t>
            </a:r>
            <a:r>
              <a:rPr lang="en-US" sz="2200" dirty="0" err="1" smtClean="0"/>
              <a:t>ictions</a:t>
            </a:r>
            <a:r>
              <a:rPr lang="hu-HU" sz="2200" dirty="0" smtClean="0"/>
              <a:t>?</a:t>
            </a:r>
            <a:endParaRPr lang="en-US" sz="220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3564706"/>
            <a:ext cx="3898776" cy="2478261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hu-HU" dirty="0" smtClean="0"/>
              <a:t>M</a:t>
            </a:r>
            <a:r>
              <a:rPr lang="en-US" dirty="0" smtClean="0"/>
              <a:t>any cell types and phenotypes</a:t>
            </a:r>
            <a:endParaRPr lang="hu-HU" dirty="0" smtClean="0"/>
          </a:p>
          <a:p>
            <a:r>
              <a:rPr lang="hu-HU" sz="2400" dirty="0" err="1" smtClean="0"/>
              <a:t>But</a:t>
            </a:r>
            <a:r>
              <a:rPr lang="hu-HU" sz="2400" dirty="0" smtClean="0"/>
              <a:t> </a:t>
            </a:r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proteins</a:t>
            </a:r>
          </a:p>
          <a:p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pathways</a:t>
            </a:r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3"/>
          </p:nvPr>
        </p:nvSpPr>
        <p:spPr>
          <a:xfrm>
            <a:off x="4645025" y="292494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hu-HU" sz="2200" dirty="0" err="1" smtClean="0"/>
              <a:t>Combinatorial</a:t>
            </a:r>
            <a:r>
              <a:rPr lang="hu-HU" sz="2200" dirty="0" smtClean="0"/>
              <a:t> </a:t>
            </a:r>
            <a:r>
              <a:rPr lang="hu-HU" sz="2200" dirty="0" err="1" smtClean="0"/>
              <a:t>problems</a:t>
            </a:r>
            <a:r>
              <a:rPr lang="hu-HU" sz="2200" dirty="0" smtClean="0"/>
              <a:t> </a:t>
            </a:r>
            <a:endParaRPr lang="en-US" sz="2200" dirty="0"/>
          </a:p>
        </p:txBody>
      </p:sp>
      <p:sp>
        <p:nvSpPr>
          <p:cNvPr id="5" name="Tartalom helye 4"/>
          <p:cNvSpPr>
            <a:spLocks noGrp="1"/>
          </p:cNvSpPr>
          <p:nvPr>
            <p:ph sz="quarter" idx="4"/>
          </p:nvPr>
        </p:nvSpPr>
        <p:spPr>
          <a:xfrm>
            <a:off x="5220072" y="3573016"/>
            <a:ext cx="3167335" cy="1376462"/>
          </a:xfrm>
          <a:prstGeom prst="snip1Rect">
            <a:avLst>
              <a:gd name="adj" fmla="val 22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hu-HU" sz="2000" dirty="0" smtClean="0"/>
              <a:t>Protein i</a:t>
            </a:r>
            <a:r>
              <a:rPr lang="en-US" sz="2000" dirty="0" err="1" smtClean="0"/>
              <a:t>soform</a:t>
            </a:r>
            <a:r>
              <a:rPr lang="hu-HU" sz="2000" dirty="0" smtClean="0"/>
              <a:t>s</a:t>
            </a:r>
            <a:endParaRPr lang="en-US" sz="2000" dirty="0" smtClean="0"/>
          </a:p>
          <a:p>
            <a:r>
              <a:rPr lang="en-US" sz="2000" dirty="0" smtClean="0"/>
              <a:t>Alternative splicing</a:t>
            </a:r>
          </a:p>
          <a:p>
            <a:r>
              <a:rPr lang="hu-HU" sz="2000" dirty="0" smtClean="0"/>
              <a:t>P</a:t>
            </a:r>
            <a:r>
              <a:rPr lang="en-US" sz="2000" dirty="0" err="1" smtClean="0"/>
              <a:t>ost</a:t>
            </a:r>
            <a:r>
              <a:rPr lang="en-US" sz="2000" dirty="0" smtClean="0"/>
              <a:t>-translation</a:t>
            </a:r>
            <a:r>
              <a:rPr lang="hu-HU" sz="2000" dirty="0" err="1" smtClean="0"/>
              <a:t>al</a:t>
            </a:r>
            <a:r>
              <a:rPr lang="en-US" sz="2000" dirty="0" smtClean="0"/>
              <a:t> sites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453" t="1954" r="73280" b="55276"/>
          <a:stretch>
            <a:fillRect/>
          </a:stretch>
        </p:blipFill>
        <p:spPr bwMode="auto">
          <a:xfrm>
            <a:off x="3491880" y="908720"/>
            <a:ext cx="2191229" cy="208823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Cím 1"/>
          <p:cNvSpPr txBox="1">
            <a:spLocks/>
          </p:cNvSpPr>
          <p:nvPr/>
        </p:nvSpPr>
        <p:spPr>
          <a:xfrm>
            <a:off x="0" y="116632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ulti-pathway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proteins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and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the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direction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of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signalling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flow</a:t>
            </a:r>
            <a:endParaRPr kumimoji="0" lang="hu-H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0" y="6362164"/>
            <a:ext cx="9144000" cy="5232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cross-talks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flow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are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regulated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build="p" animBg="1"/>
      <p:bldP spid="9" grpId="0" build="p"/>
      <p:bldP spid="5" grpId="0" build="p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-171400"/>
            <a:ext cx="9649072" cy="702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ím 1"/>
          <p:cNvSpPr txBox="1">
            <a:spLocks/>
          </p:cNvSpPr>
          <p:nvPr/>
        </p:nvSpPr>
        <p:spPr>
          <a:xfrm>
            <a:off x="20822" y="256490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Practical session I.</a:t>
            </a:r>
          </a:p>
        </p:txBody>
      </p:sp>
    </p:spTree>
    <p:extLst>
      <p:ext uri="{BB962C8B-B14F-4D97-AF65-F5344CB8AC3E}">
        <p14:creationId xmlns:p14="http://schemas.microsoft.com/office/powerpoint/2010/main" val="286206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Light" charset="0"/>
              </a:rPr>
              <a:t>Data types and identifiers in </a:t>
            </a:r>
            <a:r>
              <a:rPr lang="en-US">
                <a:latin typeface="Calibri Light" charset="0"/>
              </a:rPr>
              <a:t>bioinformatics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41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Light" charset="0"/>
              </a:rPr>
              <a:t>Data types in a text file?</a:t>
            </a:r>
            <a:endParaRPr lang="hu-HU" dirty="0">
              <a:latin typeface="Calibri Light" charset="0"/>
            </a:endParaRPr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694889"/>
              </p:ext>
            </p:extLst>
          </p:nvPr>
        </p:nvGraphicFramePr>
        <p:xfrm>
          <a:off x="628650" y="1825625"/>
          <a:ext cx="7886700" cy="1301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Kép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19" y="3812401"/>
            <a:ext cx="6836918" cy="2495888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2000575" y="1463880"/>
            <a:ext cx="798650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sz="2400" dirty="0"/>
              <a:t>Text Files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4173097" y="1463880"/>
            <a:ext cx="798650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sz="2400" dirty="0"/>
              <a:t>Text Files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6275098" y="1463880"/>
            <a:ext cx="798650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sz="2400" dirty="0"/>
              <a:t>Text Files</a:t>
            </a:r>
          </a:p>
        </p:txBody>
      </p:sp>
    </p:spTree>
    <p:extLst>
      <p:ext uri="{BB962C8B-B14F-4D97-AF65-F5344CB8AC3E}">
        <p14:creationId xmlns:p14="http://schemas.microsoft.com/office/powerpoint/2010/main" val="325039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008112"/>
          </a:xfrm>
        </p:spPr>
        <p:txBody>
          <a:bodyPr>
            <a:normAutofit fontScale="90000"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Previous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interests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results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Signalling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networks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cross-talks</a:t>
            </a:r>
            <a:r>
              <a:rPr lang="hu-HU" sz="2400" dirty="0" smtClean="0"/>
              <a:t>, </a:t>
            </a:r>
            <a:r>
              <a:rPr lang="hu-HU" sz="2400" dirty="0" err="1" smtClean="0"/>
              <a:t>multi-pathway</a:t>
            </a:r>
            <a:r>
              <a:rPr lang="hu-HU" sz="2400" dirty="0" smtClean="0"/>
              <a:t> </a:t>
            </a:r>
            <a:r>
              <a:rPr lang="hu-HU" sz="2400" dirty="0" err="1" smtClean="0"/>
              <a:t>proteins</a:t>
            </a:r>
            <a:r>
              <a:rPr lang="hu-HU" sz="2400" dirty="0" smtClean="0"/>
              <a:t> and </a:t>
            </a:r>
            <a:r>
              <a:rPr lang="hu-HU" sz="2400" dirty="0" err="1" smtClean="0"/>
              <a:t>their</a:t>
            </a:r>
            <a:r>
              <a:rPr lang="hu-HU" sz="2400" dirty="0" smtClean="0"/>
              <a:t> </a:t>
            </a:r>
            <a:r>
              <a:rPr lang="hu-HU" sz="2400" dirty="0" err="1" smtClean="0"/>
              <a:t>regulations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Cancer-related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networks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systems-level</a:t>
            </a:r>
            <a:r>
              <a:rPr lang="hu-HU" sz="2400" dirty="0" smtClean="0"/>
              <a:t> </a:t>
            </a:r>
            <a:r>
              <a:rPr lang="hu-HU" sz="2400" dirty="0" err="1" smtClean="0"/>
              <a:t>changes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/>
              <a:t>N</a:t>
            </a:r>
            <a:r>
              <a:rPr lang="en-US" sz="2800" b="1" dirty="0" err="1" smtClean="0"/>
              <a:t>etwork</a:t>
            </a:r>
            <a:r>
              <a:rPr lang="en-US" sz="2800" b="1" dirty="0" smtClean="0"/>
              <a:t>-related drug discovery and design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propose</a:t>
            </a:r>
            <a:r>
              <a:rPr lang="hu-HU" sz="2400" dirty="0" smtClean="0"/>
              <a:t> </a:t>
            </a:r>
            <a:r>
              <a:rPr lang="hu-HU" sz="2400" dirty="0" err="1" smtClean="0"/>
              <a:t>novel</a:t>
            </a:r>
            <a:r>
              <a:rPr lang="hu-HU" sz="2400" dirty="0" smtClean="0"/>
              <a:t> </a:t>
            </a:r>
            <a:r>
              <a:rPr lang="hu-HU" sz="2400" dirty="0" err="1" smtClean="0"/>
              <a:t>targets</a:t>
            </a:r>
            <a:r>
              <a:rPr lang="hu-HU" sz="2400" dirty="0" smtClean="0"/>
              <a:t> and </a:t>
            </a:r>
            <a:r>
              <a:rPr lang="hu-HU" sz="2400" dirty="0" err="1" smtClean="0"/>
              <a:t>summarize</a:t>
            </a:r>
            <a:r>
              <a:rPr lang="hu-HU" sz="2400" dirty="0" smtClean="0"/>
              <a:t> </a:t>
            </a:r>
            <a:r>
              <a:rPr lang="hu-HU" sz="2400" dirty="0" err="1" smtClean="0"/>
              <a:t>concepts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smtClean="0"/>
              <a:t>NRF2-ome</a:t>
            </a:r>
            <a:r>
              <a:rPr lang="hu-HU" sz="2400" dirty="0" smtClean="0"/>
              <a:t> </a:t>
            </a:r>
            <a:br>
              <a:rPr lang="hu-HU" sz="2400" dirty="0" smtClean="0"/>
            </a:br>
            <a:r>
              <a:rPr lang="hu-HU" sz="2400" dirty="0" smtClean="0"/>
              <a:t>(</a:t>
            </a:r>
            <a:r>
              <a:rPr lang="hu-HU" sz="2400" dirty="0" err="1" smtClean="0"/>
              <a:t>interactome</a:t>
            </a:r>
            <a:r>
              <a:rPr lang="hu-HU" sz="2400" dirty="0" smtClean="0"/>
              <a:t> and </a:t>
            </a:r>
            <a:r>
              <a:rPr lang="hu-HU" sz="2400" dirty="0" err="1" smtClean="0"/>
              <a:t>regulome</a:t>
            </a:r>
            <a:r>
              <a:rPr lang="hu-HU" sz="2400" dirty="0" smtClean="0"/>
              <a:t> of a </a:t>
            </a:r>
            <a:r>
              <a:rPr lang="hu-HU" sz="2400" dirty="0" err="1" smtClean="0"/>
              <a:t>master</a:t>
            </a:r>
            <a:r>
              <a:rPr lang="hu-HU" sz="2400" dirty="0" smtClean="0"/>
              <a:t> </a:t>
            </a:r>
            <a:r>
              <a:rPr lang="hu-HU" sz="2400" dirty="0" err="1" smtClean="0"/>
              <a:t>antioxidant</a:t>
            </a:r>
            <a:r>
              <a:rPr lang="hu-HU" sz="2400" dirty="0" smtClean="0"/>
              <a:t> </a:t>
            </a:r>
            <a:r>
              <a:rPr lang="hu-HU" sz="2400" dirty="0" err="1" smtClean="0"/>
              <a:t>transcription</a:t>
            </a:r>
            <a:r>
              <a:rPr lang="hu-HU" sz="2400" dirty="0" smtClean="0"/>
              <a:t> </a:t>
            </a:r>
            <a:r>
              <a:rPr lang="hu-HU" sz="2400" dirty="0" err="1" smtClean="0"/>
              <a:t>factor</a:t>
            </a:r>
            <a:r>
              <a:rPr lang="hu-H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Autophagy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regulation</a:t>
            </a:r>
            <a:r>
              <a:rPr lang="hu-HU" sz="2800" b="1" dirty="0" smtClean="0"/>
              <a:t> </a:t>
            </a:r>
            <a:r>
              <a:rPr lang="hu-HU" sz="2400" dirty="0" smtClean="0"/>
              <a:t>(</a:t>
            </a:r>
            <a:r>
              <a:rPr lang="hu-HU" sz="2400" dirty="0" err="1" smtClean="0"/>
              <a:t>novel</a:t>
            </a:r>
            <a:r>
              <a:rPr lang="hu-HU" sz="2400" dirty="0" smtClean="0"/>
              <a:t> regulators)</a:t>
            </a:r>
            <a:endParaRPr lang="hu-HU" sz="2400" dirty="0"/>
          </a:p>
        </p:txBody>
      </p:sp>
      <p:pic>
        <p:nvPicPr>
          <p:cNvPr id="4" name="Picture 4" descr="netbio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1640" y="5301208"/>
            <a:ext cx="4546661" cy="136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Szövegdoboz 6"/>
          <p:cNvSpPr txBox="1"/>
          <p:nvPr/>
        </p:nvSpPr>
        <p:spPr>
          <a:xfrm>
            <a:off x="193616" y="5752645"/>
            <a:ext cx="3312368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/>
              <a:t>Research + Service</a:t>
            </a:r>
            <a:endParaRPr 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284898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Calibri Light" charset="0"/>
              </a:rPr>
              <a:t>Data </a:t>
            </a:r>
            <a:r>
              <a:rPr lang="hu-HU" dirty="0" err="1">
                <a:latin typeface="Calibri Light" charset="0"/>
              </a:rPr>
              <a:t>types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dirty="0"/>
              <a:t>Boolean</a:t>
            </a:r>
          </a:p>
          <a:p>
            <a:r>
              <a:rPr lang="hu-HU" dirty="0"/>
              <a:t>Integer</a:t>
            </a:r>
          </a:p>
          <a:p>
            <a:r>
              <a:rPr lang="hu-HU" dirty="0" err="1"/>
              <a:t>Floating</a:t>
            </a:r>
            <a:r>
              <a:rPr lang="hu-HU" dirty="0"/>
              <a:t> </a:t>
            </a:r>
            <a:r>
              <a:rPr lang="hu-HU" dirty="0" err="1"/>
              <a:t>point</a:t>
            </a:r>
            <a:endParaRPr lang="hu-HU" dirty="0"/>
          </a:p>
          <a:p>
            <a:r>
              <a:rPr lang="hu-HU" dirty="0"/>
              <a:t>Text</a:t>
            </a:r>
          </a:p>
          <a:p>
            <a:r>
              <a:rPr lang="hu-HU" dirty="0"/>
              <a:t>List</a:t>
            </a:r>
          </a:p>
          <a:p>
            <a:r>
              <a:rPr lang="hu-HU" dirty="0" err="1"/>
              <a:t>Matrix</a:t>
            </a:r>
            <a:endParaRPr lang="hu-HU" dirty="0"/>
          </a:p>
          <a:p>
            <a:endParaRPr lang="hu-HU" dirty="0"/>
          </a:p>
          <a:p>
            <a:r>
              <a:rPr lang="hu-HU" dirty="0" smtClean="0"/>
              <a:t>Identifier</a:t>
            </a:r>
            <a:endParaRPr lang="hu-HU" dirty="0"/>
          </a:p>
        </p:txBody>
      </p:sp>
      <p:sp>
        <p:nvSpPr>
          <p:cNvPr id="4" name="Jobb oldali kapcsos zárójel 3"/>
          <p:cNvSpPr/>
          <p:nvPr/>
        </p:nvSpPr>
        <p:spPr>
          <a:xfrm>
            <a:off x="2336007" y="2543175"/>
            <a:ext cx="169817" cy="71237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Jobb oldali kapcsos zárójel 4"/>
          <p:cNvSpPr/>
          <p:nvPr/>
        </p:nvSpPr>
        <p:spPr>
          <a:xfrm>
            <a:off x="3221831" y="1900238"/>
            <a:ext cx="213870" cy="13716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2334955" y="2543175"/>
            <a:ext cx="884449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dirty="0" err="1"/>
              <a:t>numeric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3277323" y="2355620"/>
            <a:ext cx="230806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dirty="0" err="1"/>
              <a:t>Primitive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types</a:t>
            </a:r>
            <a:endParaRPr lang="hu-HU" dirty="0"/>
          </a:p>
        </p:txBody>
      </p:sp>
      <p:sp>
        <p:nvSpPr>
          <p:cNvPr id="8" name="Jobb oldali kapcsos zárójel 7"/>
          <p:cNvSpPr/>
          <p:nvPr/>
        </p:nvSpPr>
        <p:spPr>
          <a:xfrm>
            <a:off x="3217069" y="3317875"/>
            <a:ext cx="226530" cy="87476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3296562" y="3570667"/>
            <a:ext cx="230806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hu-HU" dirty="0" smtClean="0"/>
              <a:t>Composite </a:t>
            </a:r>
            <a:r>
              <a:rPr lang="hu-HU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93879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Identifiers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11560" y="1196752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latin typeface="Calibri" charset="0"/>
              </a:rPr>
              <a:t>Cross-referencing</a:t>
            </a:r>
            <a:endParaRPr lang="hu-HU" dirty="0">
              <a:latin typeface="Calibri" charset="0"/>
            </a:endParaRPr>
          </a:p>
          <a:p>
            <a:r>
              <a:rPr lang="hu-HU" dirty="0" err="1">
                <a:latin typeface="Calibri" charset="0"/>
              </a:rPr>
              <a:t>Gene</a:t>
            </a:r>
            <a:r>
              <a:rPr lang="hu-HU" dirty="0">
                <a:latin typeface="Calibri" charset="0"/>
              </a:rPr>
              <a:t>/protein </a:t>
            </a:r>
            <a:r>
              <a:rPr lang="hu-HU" dirty="0" err="1">
                <a:latin typeface="Calibri" charset="0"/>
              </a:rPr>
              <a:t>name</a:t>
            </a:r>
            <a:r>
              <a:rPr lang="hu-HU" dirty="0">
                <a:latin typeface="Calibri" charset="0"/>
              </a:rPr>
              <a:t>, </a:t>
            </a:r>
            <a:r>
              <a:rPr lang="hu-HU" dirty="0" err="1">
                <a:latin typeface="Calibri" charset="0"/>
              </a:rPr>
              <a:t>short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name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are</a:t>
            </a:r>
            <a:r>
              <a:rPr lang="hu-HU" dirty="0">
                <a:latin typeface="Calibri" charset="0"/>
              </a:rPr>
              <a:t> NOT </a:t>
            </a:r>
            <a:r>
              <a:rPr lang="hu-HU" dirty="0" err="1">
                <a:latin typeface="Calibri" charset="0"/>
              </a:rPr>
              <a:t>IDs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Every </a:t>
            </a:r>
            <a:r>
              <a:rPr lang="hu-HU" dirty="0" smtClean="0">
                <a:latin typeface="Calibri" charset="0"/>
              </a:rPr>
              <a:t>database </a:t>
            </a:r>
            <a:r>
              <a:rPr lang="hu-HU" dirty="0">
                <a:latin typeface="Calibri" charset="0"/>
              </a:rPr>
              <a:t>has own ID 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rcRect l="46716" t="21168" r="875" b="53853"/>
          <a:stretch>
            <a:fillRect/>
          </a:stretch>
        </p:blipFill>
        <p:spPr>
          <a:xfrm>
            <a:off x="755576" y="3645024"/>
            <a:ext cx="7365634" cy="22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Databases</a:t>
            </a:r>
            <a:r>
              <a:rPr lang="hu-HU" dirty="0"/>
              <a:t> in </a:t>
            </a:r>
            <a:r>
              <a:rPr lang="hu-HU" dirty="0" err="1"/>
              <a:t>bioinformatics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90714"/>
            <a:ext cx="7886700" cy="517160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hu-HU" dirty="0" err="1">
                <a:latin typeface="Calibri" charset="0"/>
              </a:rPr>
              <a:t>Gene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Protein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Domain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3D </a:t>
            </a:r>
            <a:r>
              <a:rPr lang="hu-HU" dirty="0" err="1">
                <a:latin typeface="Calibri" charset="0"/>
              </a:rPr>
              <a:t>structure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Expression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 err="1">
                <a:latin typeface="Calibri" charset="0"/>
              </a:rPr>
              <a:t>Small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molecules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PPI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RNA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 err="1">
                <a:latin typeface="Calibri" charset="0"/>
              </a:rPr>
              <a:t>Taxonomic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 err="1">
                <a:latin typeface="Calibri" charset="0"/>
              </a:rPr>
              <a:t>Literature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r>
              <a:rPr lang="hu-HU" dirty="0" err="1">
                <a:latin typeface="Calibri" charset="0"/>
              </a:rPr>
              <a:t>Database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DBs</a:t>
            </a:r>
            <a:endParaRPr lang="hu-HU" dirty="0">
              <a:latin typeface="Calibri" charset="0"/>
            </a:endParaRPr>
          </a:p>
          <a:p>
            <a:pPr lvl="1"/>
            <a:r>
              <a:rPr lang="hu-HU" dirty="0">
                <a:latin typeface="Calibri" charset="0"/>
              </a:rPr>
              <a:t>https://en.wikipedia.org/wiki/List_of_biological_databases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54" y="1580631"/>
            <a:ext cx="5101507" cy="44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0000"/>
                </a:solidFill>
                <a:latin typeface="Calibri Light" charset="0"/>
              </a:rPr>
              <a:t>Identifier</a:t>
            </a:r>
            <a:r>
              <a:rPr lang="hu-HU" dirty="0">
                <a:solidFill>
                  <a:srgbClr val="000000"/>
                </a:solidFill>
                <a:latin typeface="Calibri Light" charset="0"/>
              </a:rPr>
              <a:t> Conversion</a:t>
            </a:r>
            <a:endParaRPr lang="hu-HU" b="1" dirty="0">
              <a:solidFill>
                <a:srgbClr val="333333"/>
              </a:solidFill>
              <a:latin typeface="Calibri Light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09600" y="1765300"/>
            <a:ext cx="7886700" cy="1620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dirty="0" err="1">
                <a:solidFill>
                  <a:srgbClr val="000000"/>
                </a:solidFill>
                <a:latin typeface="Calibri"/>
              </a:rPr>
              <a:t>Mostly</a:t>
            </a:r>
            <a:r>
              <a:rPr lang="hu-HU" dirty="0">
                <a:solidFill>
                  <a:srgbClr val="000000"/>
                </a:solidFill>
                <a:latin typeface="Calibri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Calibri"/>
              </a:rPr>
              <a:t>not</a:t>
            </a:r>
            <a:r>
              <a:rPr lang="hu-HU" dirty="0">
                <a:solidFill>
                  <a:srgbClr val="000000"/>
                </a:solidFill>
                <a:latin typeface="Calibri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Calibri"/>
              </a:rPr>
              <a:t>one-to-one</a:t>
            </a:r>
            <a:r>
              <a:rPr lang="hu-HU" dirty="0">
                <a:solidFill>
                  <a:srgbClr val="000000"/>
                </a:solidFill>
                <a:latin typeface="Calibri"/>
              </a:rPr>
              <a:t> </a:t>
            </a:r>
            <a:r>
              <a:rPr lang="hu-HU" dirty="0" err="1">
                <a:solidFill>
                  <a:srgbClr val="252525"/>
                </a:solidFill>
                <a:latin typeface="Calibri"/>
              </a:rPr>
              <a:t>relationship</a:t>
            </a:r>
            <a:endParaRPr lang="hu-HU" dirty="0">
              <a:solidFill>
                <a:srgbClr val="252525"/>
              </a:solidFill>
              <a:latin typeface="Calibri"/>
            </a:endParaRPr>
          </a:p>
          <a:p>
            <a:r>
              <a:rPr lang="hu-HU" dirty="0" err="1">
                <a:solidFill>
                  <a:srgbClr val="000000"/>
                </a:solidFill>
                <a:latin typeface="Calibri"/>
              </a:rPr>
              <a:t>Mapping</a:t>
            </a:r>
            <a:endParaRPr lang="hu-HU" dirty="0">
              <a:solidFill>
                <a:srgbClr val="000000"/>
              </a:solidFill>
              <a:latin typeface="Calibri"/>
            </a:endParaRPr>
          </a:p>
          <a:p>
            <a:r>
              <a:rPr lang="hu-HU" dirty="0" err="1">
                <a:solidFill>
                  <a:srgbClr val="000000"/>
                </a:solidFill>
                <a:latin typeface="Calibri"/>
              </a:rPr>
              <a:t>Gene</a:t>
            </a:r>
            <a:r>
              <a:rPr lang="hu-HU" dirty="0">
                <a:solidFill>
                  <a:srgbClr val="000000"/>
                </a:solidFill>
                <a:latin typeface="Calibri"/>
              </a:rPr>
              <a:t> -&gt; Protein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0801452"/>
              </p:ext>
            </p:extLst>
          </p:nvPr>
        </p:nvGraphicFramePr>
        <p:xfrm>
          <a:off x="988219" y="2960688"/>
          <a:ext cx="557941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63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Practice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/>
              <a:t>Given</a:t>
            </a:r>
            <a:r>
              <a:rPr lang="hu-HU" dirty="0"/>
              <a:t> protein </a:t>
            </a:r>
            <a:r>
              <a:rPr lang="hu-HU" dirty="0" err="1"/>
              <a:t>name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(</a:t>
            </a:r>
            <a:r>
              <a:rPr lang="hu-HU" dirty="0" err="1"/>
              <a:t>members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>
                <a:latin typeface="Calibri" charset="0"/>
              </a:rPr>
              <a:t>receptor </a:t>
            </a:r>
            <a:r>
              <a:rPr lang="hu-HU" dirty="0" err="1">
                <a:latin typeface="Calibri" charset="0"/>
              </a:rPr>
              <a:t>tyrosine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kinase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pathways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from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the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SignaLink</a:t>
            </a:r>
            <a:r>
              <a:rPr lang="hu-HU" dirty="0">
                <a:latin typeface="Calibri" charset="0"/>
              </a:rPr>
              <a:t> </a:t>
            </a:r>
            <a:r>
              <a:rPr lang="hu-HU" dirty="0" err="1">
                <a:latin typeface="Calibri" charset="0"/>
              </a:rPr>
              <a:t>database</a:t>
            </a:r>
            <a:r>
              <a:rPr lang="hu-HU" dirty="0">
                <a:latin typeface="Calibri" charset="0"/>
              </a:rPr>
              <a:t>)</a:t>
            </a:r>
          </a:p>
          <a:p>
            <a:r>
              <a:rPr lang="hu-HU" dirty="0">
                <a:latin typeface="Calibri" charset="0"/>
              </a:rPr>
              <a:t>Translate all the protein </a:t>
            </a:r>
            <a:r>
              <a:rPr lang="hu-HU" dirty="0" smtClean="0">
                <a:latin typeface="Calibri" charset="0"/>
              </a:rPr>
              <a:t>names </a:t>
            </a:r>
            <a:r>
              <a:rPr lang="hu-HU" dirty="0">
                <a:latin typeface="Calibri" charset="0"/>
              </a:rPr>
              <a:t>to Uniprot IDs</a:t>
            </a:r>
          </a:p>
          <a:p>
            <a:pPr lvl="1"/>
            <a:r>
              <a:rPr lang="hu-HU" sz="2800" dirty="0" err="1">
                <a:latin typeface="Calibri" charset="0"/>
              </a:rPr>
              <a:t>case</a:t>
            </a:r>
            <a:r>
              <a:rPr lang="hu-HU" sz="2800" dirty="0">
                <a:latin typeface="Calibri" charset="0"/>
              </a:rPr>
              <a:t> 1: human </a:t>
            </a:r>
            <a:r>
              <a:rPr lang="hu-HU" sz="2800" dirty="0" err="1">
                <a:latin typeface="Calibri" charset="0"/>
              </a:rPr>
              <a:t>proteins</a:t>
            </a:r>
            <a:endParaRPr lang="hu-HU" sz="2800" dirty="0">
              <a:latin typeface="Calibri" charset="0"/>
            </a:endParaRPr>
          </a:p>
          <a:p>
            <a:pPr lvl="1"/>
            <a:r>
              <a:rPr lang="hu-HU" sz="2800" dirty="0" err="1">
                <a:latin typeface="Calibri" charset="0"/>
              </a:rPr>
              <a:t>case</a:t>
            </a:r>
            <a:r>
              <a:rPr lang="hu-HU" sz="2800" dirty="0">
                <a:latin typeface="Calibri" charset="0"/>
              </a:rPr>
              <a:t> 2: </a:t>
            </a:r>
            <a:r>
              <a:rPr lang="hu-HU" sz="2800" dirty="0" err="1">
                <a:latin typeface="Calibri" charset="0"/>
              </a:rPr>
              <a:t>mouse</a:t>
            </a:r>
            <a:r>
              <a:rPr lang="hu-HU" sz="2800" dirty="0">
                <a:latin typeface="Calibri" charset="0"/>
              </a:rPr>
              <a:t> </a:t>
            </a:r>
            <a:r>
              <a:rPr lang="hu-HU" sz="2800" dirty="0" err="1">
                <a:latin typeface="Calibri" charset="0"/>
              </a:rPr>
              <a:t>proteins</a:t>
            </a:r>
            <a:endParaRPr lang="hu-HU" sz="2800" dirty="0">
              <a:latin typeface="Calibri" charset="0"/>
            </a:endParaRPr>
          </a:p>
          <a:p>
            <a:r>
              <a:rPr lang="hu-HU" dirty="0">
                <a:latin typeface="Calibri" charset="0"/>
              </a:rPr>
              <a:t>Translate all the protein </a:t>
            </a:r>
            <a:r>
              <a:rPr lang="hu-HU" dirty="0" smtClean="0">
                <a:latin typeface="Calibri" charset="0"/>
              </a:rPr>
              <a:t>names </a:t>
            </a:r>
            <a:r>
              <a:rPr lang="hu-HU" dirty="0">
                <a:latin typeface="Calibri" charset="0"/>
              </a:rPr>
              <a:t>to Ensembl IDs</a:t>
            </a:r>
          </a:p>
          <a:p>
            <a:endParaRPr lang="hu-HU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2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83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5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712968" cy="1470025"/>
          </a:xfrm>
        </p:spPr>
        <p:txBody>
          <a:bodyPr>
            <a:normAutofit fontScale="90000"/>
          </a:bodyPr>
          <a:lstStyle/>
          <a:p>
            <a:r>
              <a:rPr lang="en-GB" sz="5300" b="1" dirty="0" smtClean="0">
                <a:solidFill>
                  <a:schemeClr val="bg1"/>
                </a:solidFill>
              </a:rPr>
              <a:t>Extending </a:t>
            </a:r>
            <a:r>
              <a:rPr lang="hu-HU" sz="5300" b="1" dirty="0" smtClean="0">
                <a:solidFill>
                  <a:schemeClr val="bg1"/>
                </a:solidFill>
              </a:rPr>
              <a:t/>
            </a:r>
            <a:br>
              <a:rPr lang="hu-HU" sz="5300" b="1" dirty="0" smtClean="0">
                <a:solidFill>
                  <a:schemeClr val="bg1"/>
                </a:solidFill>
              </a:rPr>
            </a:br>
            <a:r>
              <a:rPr lang="hu-HU" sz="5300" b="1" dirty="0" smtClean="0">
                <a:solidFill>
                  <a:schemeClr val="bg1"/>
                </a:solidFill>
              </a:rPr>
              <a:t>c</a:t>
            </a:r>
            <a:r>
              <a:rPr lang="en-GB" sz="5400" b="1" dirty="0" err="1" smtClean="0">
                <a:solidFill>
                  <a:schemeClr val="bg1"/>
                </a:solidFill>
              </a:rPr>
              <a:t>ellular</a:t>
            </a:r>
            <a:r>
              <a:rPr lang="en-GB" sz="5400" b="1" dirty="0" smtClean="0">
                <a:solidFill>
                  <a:schemeClr val="bg1"/>
                </a:solidFill>
              </a:rPr>
              <a:t> </a:t>
            </a:r>
            <a:r>
              <a:rPr lang="en-GB" sz="5400" b="1" dirty="0">
                <a:solidFill>
                  <a:schemeClr val="bg1"/>
                </a:solidFill>
              </a:rPr>
              <a:t>signalling </a:t>
            </a:r>
            <a:r>
              <a:rPr lang="hu-HU" sz="5400" b="1" dirty="0" err="1" smtClean="0">
                <a:solidFill>
                  <a:schemeClr val="bg1"/>
                </a:solidFill>
              </a:rPr>
              <a:t>pathways</a:t>
            </a:r>
            <a:r>
              <a:rPr lang="hu-HU" sz="5300" b="1" dirty="0" smtClean="0">
                <a:solidFill>
                  <a:schemeClr val="bg1"/>
                </a:solidFill>
              </a:rPr>
              <a:t/>
            </a:r>
            <a:br>
              <a:rPr lang="hu-HU" sz="5300" b="1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taking regulation </a:t>
            </a:r>
            <a:r>
              <a:rPr lang="en-GB" sz="3600" dirty="0">
                <a:solidFill>
                  <a:schemeClr val="bg1"/>
                </a:solidFill>
              </a:rPr>
              <a:t>(transcription factors, </a:t>
            </a:r>
            <a:r>
              <a:rPr lang="en-GB" sz="3600" dirty="0" err="1">
                <a:solidFill>
                  <a:schemeClr val="bg1"/>
                </a:solidFill>
              </a:rPr>
              <a:t>miRNAs</a:t>
            </a:r>
            <a:r>
              <a:rPr lang="en-GB" sz="3600" dirty="0">
                <a:solidFill>
                  <a:schemeClr val="bg1"/>
                </a:solidFill>
              </a:rPr>
              <a:t>)</a:t>
            </a:r>
            <a:r>
              <a:rPr lang="en-GB" sz="4000" dirty="0">
                <a:solidFill>
                  <a:schemeClr val="bg1"/>
                </a:solidFill>
              </a:rPr>
              <a:t> and detailed PPIs into account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Alcím 2"/>
          <p:cNvSpPr>
            <a:spLocks noGrp="1"/>
          </p:cNvSpPr>
          <p:nvPr/>
        </p:nvSpPr>
        <p:spPr>
          <a:xfrm>
            <a:off x="1682052" y="3356992"/>
            <a:ext cx="6400800" cy="43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>
                <a:solidFill>
                  <a:schemeClr val="tx2"/>
                </a:solidFill>
              </a:rPr>
              <a:t>Tamás Korcsmáros</a:t>
            </a:r>
          </a:p>
        </p:txBody>
      </p:sp>
      <p:pic>
        <p:nvPicPr>
          <p:cNvPr id="14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01208"/>
            <a:ext cx="3315655" cy="9200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57192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76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/>
          <p:cNvSpPr>
            <a:spLocks noGrp="1"/>
          </p:cNvSpPr>
          <p:nvPr>
            <p:ph type="body" idx="1"/>
          </p:nvPr>
        </p:nvSpPr>
        <p:spPr>
          <a:xfrm>
            <a:off x="457200" y="2946622"/>
            <a:ext cx="3322712" cy="618083"/>
          </a:xfrm>
        </p:spPr>
        <p:txBody>
          <a:bodyPr>
            <a:noAutofit/>
          </a:bodyPr>
          <a:lstStyle/>
          <a:p>
            <a:pPr algn="ctr"/>
            <a:r>
              <a:rPr lang="hu-HU" sz="2200" dirty="0" smtClean="0"/>
              <a:t>A </a:t>
            </a:r>
            <a:r>
              <a:rPr lang="hu-HU" sz="2200" dirty="0" err="1" smtClean="0"/>
              <a:t>solution</a:t>
            </a:r>
            <a:r>
              <a:rPr lang="hu-HU" sz="2200" dirty="0" smtClean="0"/>
              <a:t> </a:t>
            </a:r>
            <a:r>
              <a:rPr lang="hu-HU" sz="2200" dirty="0" err="1" smtClean="0"/>
              <a:t>for</a:t>
            </a:r>
            <a:r>
              <a:rPr lang="hu-HU" sz="2200" dirty="0" smtClean="0"/>
              <a:t> </a:t>
            </a:r>
            <a:r>
              <a:rPr lang="hu-HU" sz="2200" dirty="0" err="1" smtClean="0"/>
              <a:t>the</a:t>
            </a:r>
            <a:r>
              <a:rPr lang="hu-HU" sz="2200" dirty="0" smtClean="0"/>
              <a:t> c</a:t>
            </a:r>
            <a:r>
              <a:rPr lang="en-US" sz="2200" dirty="0" err="1" smtClean="0"/>
              <a:t>ontra</a:t>
            </a:r>
            <a:r>
              <a:rPr lang="hu-HU" sz="2200" dirty="0" smtClean="0"/>
              <a:t>d</a:t>
            </a:r>
            <a:r>
              <a:rPr lang="en-US" sz="2200" dirty="0" err="1" smtClean="0"/>
              <a:t>ictions</a:t>
            </a:r>
            <a:r>
              <a:rPr lang="hu-HU" sz="2200" dirty="0" smtClean="0"/>
              <a:t>?</a:t>
            </a:r>
            <a:endParaRPr lang="en-US" sz="220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3564706"/>
            <a:ext cx="3898776" cy="2478261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hu-HU" dirty="0" smtClean="0"/>
              <a:t>M</a:t>
            </a:r>
            <a:r>
              <a:rPr lang="en-US" dirty="0" smtClean="0"/>
              <a:t>any cell types and phenotypes</a:t>
            </a:r>
            <a:endParaRPr lang="hu-HU" dirty="0" smtClean="0"/>
          </a:p>
          <a:p>
            <a:r>
              <a:rPr lang="hu-HU" sz="2400" dirty="0" err="1" smtClean="0"/>
              <a:t>But</a:t>
            </a:r>
            <a:r>
              <a:rPr lang="hu-HU" sz="2400" dirty="0" smtClean="0"/>
              <a:t> </a:t>
            </a:r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proteins</a:t>
            </a:r>
          </a:p>
          <a:p>
            <a:r>
              <a:rPr lang="en-US" sz="2400" dirty="0" smtClean="0"/>
              <a:t>Relatively low number of </a:t>
            </a:r>
            <a:r>
              <a:rPr lang="en-US" sz="2400" dirty="0" err="1" smtClean="0"/>
              <a:t>signalling</a:t>
            </a:r>
            <a:r>
              <a:rPr lang="en-US" sz="2400" dirty="0" smtClean="0"/>
              <a:t> pathways</a:t>
            </a:r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3"/>
          </p:nvPr>
        </p:nvSpPr>
        <p:spPr>
          <a:xfrm>
            <a:off x="4645025" y="2924944"/>
            <a:ext cx="4041775" cy="639762"/>
          </a:xfrm>
        </p:spPr>
        <p:txBody>
          <a:bodyPr>
            <a:normAutofit/>
          </a:bodyPr>
          <a:lstStyle/>
          <a:p>
            <a:pPr algn="ctr"/>
            <a:r>
              <a:rPr lang="hu-HU" sz="2200" dirty="0" err="1" smtClean="0"/>
              <a:t>Combinatorial</a:t>
            </a:r>
            <a:r>
              <a:rPr lang="hu-HU" sz="2200" dirty="0" smtClean="0"/>
              <a:t> </a:t>
            </a:r>
            <a:r>
              <a:rPr lang="hu-HU" sz="2200" dirty="0" err="1" smtClean="0"/>
              <a:t>problems</a:t>
            </a:r>
            <a:r>
              <a:rPr lang="hu-HU" sz="2200" dirty="0" smtClean="0"/>
              <a:t> </a:t>
            </a:r>
            <a:endParaRPr lang="en-US" sz="2200" dirty="0"/>
          </a:p>
        </p:txBody>
      </p:sp>
      <p:sp>
        <p:nvSpPr>
          <p:cNvPr id="5" name="Tartalom helye 4"/>
          <p:cNvSpPr>
            <a:spLocks noGrp="1"/>
          </p:cNvSpPr>
          <p:nvPr>
            <p:ph sz="quarter" idx="4"/>
          </p:nvPr>
        </p:nvSpPr>
        <p:spPr>
          <a:xfrm>
            <a:off x="5220072" y="3573016"/>
            <a:ext cx="3167335" cy="1376462"/>
          </a:xfrm>
          <a:prstGeom prst="snip1Rect">
            <a:avLst>
              <a:gd name="adj" fmla="val 22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hu-HU" sz="2000" dirty="0" smtClean="0"/>
              <a:t>Protein i</a:t>
            </a:r>
            <a:r>
              <a:rPr lang="en-US" sz="2000" dirty="0" err="1" smtClean="0"/>
              <a:t>soform</a:t>
            </a:r>
            <a:r>
              <a:rPr lang="hu-HU" sz="2000" dirty="0" smtClean="0"/>
              <a:t>s</a:t>
            </a:r>
            <a:endParaRPr lang="en-US" sz="2000" dirty="0" smtClean="0"/>
          </a:p>
          <a:p>
            <a:r>
              <a:rPr lang="en-US" sz="2000" dirty="0" smtClean="0"/>
              <a:t>Alternative splicing</a:t>
            </a:r>
          </a:p>
          <a:p>
            <a:r>
              <a:rPr lang="hu-HU" sz="2000" dirty="0" smtClean="0"/>
              <a:t>P</a:t>
            </a:r>
            <a:r>
              <a:rPr lang="en-US" sz="2000" dirty="0" err="1" smtClean="0"/>
              <a:t>ost</a:t>
            </a:r>
            <a:r>
              <a:rPr lang="en-US" sz="2000" dirty="0" smtClean="0"/>
              <a:t>-translation</a:t>
            </a:r>
            <a:r>
              <a:rPr lang="hu-HU" sz="2000" dirty="0" err="1" smtClean="0"/>
              <a:t>al</a:t>
            </a:r>
            <a:r>
              <a:rPr lang="en-US" sz="2000" dirty="0" smtClean="0"/>
              <a:t> sites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453" t="1954" r="73280" b="55276"/>
          <a:stretch>
            <a:fillRect/>
          </a:stretch>
        </p:blipFill>
        <p:spPr bwMode="auto">
          <a:xfrm>
            <a:off x="3491880" y="908720"/>
            <a:ext cx="2191229" cy="208823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Cím 1"/>
          <p:cNvSpPr txBox="1">
            <a:spLocks/>
          </p:cNvSpPr>
          <p:nvPr/>
        </p:nvSpPr>
        <p:spPr>
          <a:xfrm>
            <a:off x="0" y="116632"/>
            <a:ext cx="9144000" cy="85496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M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ulti-pathway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proteins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and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the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direction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of </a:t>
            </a:r>
            <a:r>
              <a:rPr kumimoji="0" lang="hu-HU" sz="24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signalling</a:t>
            </a:r>
            <a:r>
              <a:rPr kumimoji="0" lang="hu-HU" sz="2400" b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flow</a:t>
            </a:r>
            <a:endParaRPr kumimoji="0" lang="hu-H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0" y="6362164"/>
            <a:ext cx="9144000" cy="5232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How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cross-talks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and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flow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are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regulated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?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9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Insulating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mechanisms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to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regulate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flow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7" name="Lekerekített téglalap 6"/>
          <p:cNvSpPr/>
          <p:nvPr/>
        </p:nvSpPr>
        <p:spPr>
          <a:xfrm>
            <a:off x="1187624" y="1427307"/>
            <a:ext cx="6480720" cy="4536504"/>
          </a:xfrm>
          <a:prstGeom prst="roundRect">
            <a:avLst>
              <a:gd name="adj" fmla="val 9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356" t="50815"/>
          <a:stretch>
            <a:fillRect/>
          </a:stretch>
        </p:blipFill>
        <p:spPr bwMode="auto">
          <a:xfrm>
            <a:off x="4805148" y="3573016"/>
            <a:ext cx="2863196" cy="212577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28817" r="38896" b="55276"/>
          <a:stretch>
            <a:fillRect/>
          </a:stretch>
        </p:blipFill>
        <p:spPr bwMode="auto">
          <a:xfrm>
            <a:off x="1680310" y="1582543"/>
            <a:ext cx="2747674" cy="193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55408" b="55276"/>
          <a:stretch>
            <a:fillRect/>
          </a:stretch>
        </p:blipFill>
        <p:spPr bwMode="auto">
          <a:xfrm>
            <a:off x="3873510" y="1571323"/>
            <a:ext cx="3794834" cy="193299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églalap 10"/>
          <p:cNvSpPr/>
          <p:nvPr/>
        </p:nvSpPr>
        <p:spPr>
          <a:xfrm>
            <a:off x="1775057" y="1657179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4369310" y="3741958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4287758" y="1571323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>
            <a:off x="1403648" y="1124744"/>
            <a:ext cx="26642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Cross-pathway</a:t>
            </a:r>
            <a:r>
              <a:rPr lang="hu-HU" sz="1600" b="1" dirty="0" smtClean="0"/>
              <a:t> </a:t>
            </a:r>
            <a:r>
              <a:rPr lang="hu-HU" sz="1600" b="1" dirty="0" err="1" smtClean="0"/>
              <a:t>inhibition</a:t>
            </a:r>
            <a:endParaRPr lang="hu-HU" sz="1600" b="1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4932040" y="1124744"/>
            <a:ext cx="244827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Combination</a:t>
            </a:r>
            <a:r>
              <a:rPr lang="hu-HU" sz="1600" b="1" dirty="0" smtClean="0"/>
              <a:t> of </a:t>
            </a:r>
            <a:r>
              <a:rPr lang="hu-HU" sz="1600" b="1" dirty="0" err="1" smtClean="0"/>
              <a:t>signalling</a:t>
            </a:r>
            <a:endParaRPr lang="hu-HU" sz="1600" b="1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5076056" y="5699872"/>
            <a:ext cx="233975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Compartmentalization</a:t>
            </a:r>
            <a:endParaRPr lang="hu-HU" sz="16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15587" t="50815" r="48974"/>
          <a:stretch>
            <a:fillRect/>
          </a:stretch>
        </p:blipFill>
        <p:spPr bwMode="auto">
          <a:xfrm>
            <a:off x="1187624" y="3610554"/>
            <a:ext cx="3015952" cy="212577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églalap 17"/>
          <p:cNvSpPr/>
          <p:nvPr/>
        </p:nvSpPr>
        <p:spPr>
          <a:xfrm>
            <a:off x="1187624" y="3741958"/>
            <a:ext cx="284242" cy="33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>
            <a:off x="1403648" y="5698786"/>
            <a:ext cx="26642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b="1" dirty="0" err="1" smtClean="0"/>
              <a:t>Scaffolds</a:t>
            </a:r>
            <a:endParaRPr lang="hu-HU" sz="1600" b="1" dirty="0"/>
          </a:p>
        </p:txBody>
      </p:sp>
      <p:sp>
        <p:nvSpPr>
          <p:cNvPr id="20" name="Téglalap 19"/>
          <p:cNvSpPr/>
          <p:nvPr/>
        </p:nvSpPr>
        <p:spPr>
          <a:xfrm>
            <a:off x="-36512" y="6516052"/>
            <a:ext cx="4056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Haney</a:t>
            </a:r>
            <a:r>
              <a:rPr lang="hu-HU" dirty="0" smtClean="0">
                <a:solidFill>
                  <a:schemeClr val="bg1"/>
                </a:solidFill>
              </a:rPr>
              <a:t> et </a:t>
            </a:r>
            <a:r>
              <a:rPr lang="hu-HU" dirty="0" err="1" smtClean="0">
                <a:solidFill>
                  <a:schemeClr val="bg1"/>
                </a:solidFill>
              </a:rPr>
              <a:t>al</a:t>
            </a:r>
            <a:r>
              <a:rPr lang="hu-HU" dirty="0" smtClean="0">
                <a:solidFill>
                  <a:schemeClr val="bg1"/>
                </a:solidFill>
              </a:rPr>
              <a:t>., </a:t>
            </a:r>
            <a:r>
              <a:rPr lang="hu-HU" i="1" dirty="0" smtClean="0">
                <a:solidFill>
                  <a:schemeClr val="bg1"/>
                </a:solidFill>
              </a:rPr>
              <a:t>BMC Systems </a:t>
            </a:r>
            <a:r>
              <a:rPr lang="hu-HU" i="1" dirty="0" err="1" smtClean="0">
                <a:solidFill>
                  <a:schemeClr val="bg1"/>
                </a:solidFill>
              </a:rPr>
              <a:t>Biology</a:t>
            </a:r>
            <a:r>
              <a:rPr lang="hu-HU" dirty="0" smtClean="0">
                <a:solidFill>
                  <a:schemeClr val="bg1"/>
                </a:solidFill>
              </a:rPr>
              <a:t> (2010)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22" name="Egyenes összekötő 21"/>
          <p:cNvCxnSpPr/>
          <p:nvPr/>
        </p:nvCxnSpPr>
        <p:spPr>
          <a:xfrm>
            <a:off x="1187624" y="3573016"/>
            <a:ext cx="64807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4427984" y="1052736"/>
            <a:ext cx="72008" cy="54006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9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4509120"/>
            <a:ext cx="9144000" cy="129614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hu-HU" sz="3600" b="1" dirty="0" smtClean="0">
                <a:solidFill>
                  <a:schemeClr val="bg1"/>
                </a:solidFill>
              </a:rPr>
              <a:t>    </a:t>
            </a:r>
            <a:r>
              <a:rPr lang="hu-HU" sz="3600" b="1" dirty="0" err="1" smtClean="0">
                <a:solidFill>
                  <a:schemeClr val="bg1"/>
                </a:solidFill>
              </a:rPr>
              <a:t>Extending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r>
              <a:rPr lang="hu-HU" sz="3600" b="1" dirty="0" err="1" smtClean="0">
                <a:solidFill>
                  <a:schemeClr val="bg1"/>
                </a:solidFill>
              </a:rPr>
              <a:t>signalling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r>
              <a:rPr lang="hu-HU" sz="3600" b="1" dirty="0" err="1" smtClean="0">
                <a:solidFill>
                  <a:schemeClr val="bg1"/>
                </a:solidFill>
              </a:rPr>
              <a:t>pathways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br>
              <a:rPr lang="hu-HU" sz="3600" b="1" dirty="0" smtClean="0">
                <a:solidFill>
                  <a:schemeClr val="bg1"/>
                </a:solidFill>
              </a:rPr>
            </a:br>
            <a:r>
              <a:rPr lang="hu-HU" sz="3600" b="1" dirty="0" err="1" smtClean="0">
                <a:solidFill>
                  <a:schemeClr val="bg1"/>
                </a:solidFill>
              </a:rPr>
              <a:t>to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r>
              <a:rPr lang="hu-HU" sz="3600" b="1" dirty="0" err="1" smtClean="0">
                <a:solidFill>
                  <a:schemeClr val="bg1"/>
                </a:solidFill>
              </a:rPr>
              <a:t>discover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r>
              <a:rPr lang="hu-HU" sz="3600" b="1" dirty="0" err="1" smtClean="0">
                <a:solidFill>
                  <a:schemeClr val="bg1"/>
                </a:solidFill>
              </a:rPr>
              <a:t>regulation</a:t>
            </a:r>
            <a:r>
              <a:rPr lang="hu-HU" sz="3600" b="1" dirty="0" smtClean="0">
                <a:solidFill>
                  <a:schemeClr val="bg1"/>
                </a:solidFill>
              </a:rPr>
              <a:t> </a:t>
            </a:r>
            <a:r>
              <a:rPr lang="hu-HU" sz="3600" b="1" dirty="0" err="1" smtClean="0">
                <a:solidFill>
                  <a:schemeClr val="bg1"/>
                </a:solidFill>
              </a:rPr>
              <a:t>processes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1988840"/>
            <a:ext cx="9144000" cy="120032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Precise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b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</a:b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r>
              <a:rPr lang="hu-HU" sz="3600" dirty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is </a:t>
            </a:r>
            <a:r>
              <a:rPr lang="hu-HU" sz="3600" dirty="0" err="1" smtClean="0">
                <a:solidFill>
                  <a:schemeClr val="bg1"/>
                </a:solidFill>
                <a:latin typeface="Constantia" pitchFamily="18" charset="0"/>
              </a:rPr>
              <a:t>important</a:t>
            </a:r>
            <a:r>
              <a:rPr lang="hu-HU" sz="3600" dirty="0" smtClean="0">
                <a:solidFill>
                  <a:schemeClr val="bg1"/>
                </a:solidFill>
                <a:latin typeface="Constantia" pitchFamily="18" charset="0"/>
              </a:rPr>
              <a:t>.</a:t>
            </a:r>
            <a:endParaRPr lang="hu-HU" sz="3600" dirty="0">
              <a:solidFill>
                <a:schemeClr val="bg1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732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008112"/>
          </a:xfrm>
        </p:spPr>
        <p:txBody>
          <a:bodyPr>
            <a:norm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Current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research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interests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Regulation</a:t>
            </a:r>
            <a:r>
              <a:rPr lang="hu-HU" sz="2800" b="1" dirty="0" smtClean="0"/>
              <a:t> of </a:t>
            </a:r>
            <a:r>
              <a:rPr lang="hu-HU" sz="2800" b="1" dirty="0" err="1" smtClean="0"/>
              <a:t>autophagy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by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intracellular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bacterial</a:t>
            </a:r>
            <a:r>
              <a:rPr lang="hu-HU" sz="2800" b="1" dirty="0" smtClean="0"/>
              <a:t> species </a:t>
            </a:r>
            <a:r>
              <a:rPr lang="hu-HU" sz="2800" b="1" dirty="0" err="1" smtClean="0"/>
              <a:t>in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gut</a:t>
            </a:r>
            <a:endParaRPr lang="hu-HU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2800" b="1" dirty="0" err="1" smtClean="0"/>
              <a:t>Reconstruction</a:t>
            </a:r>
            <a:r>
              <a:rPr lang="hu-HU" sz="2800" b="1" dirty="0" smtClean="0"/>
              <a:t> of a </a:t>
            </a:r>
            <a:r>
              <a:rPr lang="hu-HU" sz="2800" b="1" i="1" dirty="0" smtClean="0"/>
              <a:t>Salmonella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molecular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network</a:t>
            </a:r>
            <a:endParaRPr lang="hu-HU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2800" b="1" dirty="0" smtClean="0"/>
              <a:t>Develop workflows to analyze host-pathogen interactions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580112" y="5301208"/>
            <a:ext cx="3312368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smtClean="0"/>
              <a:t>In silico </a:t>
            </a:r>
            <a:r>
              <a:rPr lang="hu-HU" sz="2400" b="1" dirty="0" smtClean="0"/>
              <a:t>+ </a:t>
            </a:r>
            <a:r>
              <a:rPr lang="hu-HU" sz="2400" b="1" i="1" dirty="0" smtClean="0"/>
              <a:t>In vitro</a:t>
            </a:r>
            <a:endParaRPr lang="hu-HU" sz="2400" b="1" i="1" dirty="0"/>
          </a:p>
        </p:txBody>
      </p:sp>
      <p:pic>
        <p:nvPicPr>
          <p:cNvPr id="6" name="Picture 2" descr="http://www.tgac.ac.uk/v2images/tgac_logo_si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65" y="4581128"/>
            <a:ext cx="3315655" cy="92009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1" y="5594590"/>
            <a:ext cx="3804527" cy="119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08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4107" t="22008" r="63782" b="34237"/>
          <a:stretch>
            <a:fillRect/>
          </a:stretch>
        </p:blipFill>
        <p:spPr bwMode="auto">
          <a:xfrm>
            <a:off x="971600" y="4221087"/>
            <a:ext cx="3096344" cy="26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zöveg helye 11"/>
          <p:cNvSpPr>
            <a:spLocks noGrp="1"/>
          </p:cNvSpPr>
          <p:nvPr>
            <p:ph type="body" idx="1"/>
          </p:nvPr>
        </p:nvSpPr>
        <p:spPr>
          <a:xfrm>
            <a:off x="107504" y="815033"/>
            <a:ext cx="4176464" cy="639762"/>
          </a:xfrm>
        </p:spPr>
        <p:txBody>
          <a:bodyPr>
            <a:noAutofit/>
          </a:bodyPr>
          <a:lstStyle/>
          <a:p>
            <a:r>
              <a:rPr lang="hu-HU" sz="2200" dirty="0" err="1" smtClean="0"/>
              <a:t>Kinases</a:t>
            </a:r>
            <a:r>
              <a:rPr lang="hu-HU" sz="2200" dirty="0" smtClean="0"/>
              <a:t>, </a:t>
            </a:r>
            <a:r>
              <a:rPr lang="hu-HU" sz="2200" dirty="0" err="1" smtClean="0"/>
              <a:t>phosphatases</a:t>
            </a:r>
            <a:r>
              <a:rPr lang="hu-HU" sz="2200" dirty="0" smtClean="0"/>
              <a:t>, </a:t>
            </a:r>
            <a:r>
              <a:rPr lang="hu-HU" sz="2200" dirty="0" err="1" smtClean="0"/>
              <a:t>ubiquitin-ligases</a:t>
            </a:r>
            <a:r>
              <a:rPr lang="hu-HU" sz="2200" dirty="0" smtClean="0"/>
              <a:t>, </a:t>
            </a:r>
            <a:r>
              <a:rPr lang="hu-HU" sz="2200" dirty="0" err="1" smtClean="0"/>
              <a:t>peptidases</a:t>
            </a:r>
            <a:r>
              <a:rPr lang="hu-HU" sz="2200" dirty="0" smtClean="0"/>
              <a:t>, etc.</a:t>
            </a:r>
            <a:endParaRPr lang="hu-HU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251520" y="1454795"/>
            <a:ext cx="3744416" cy="2262237"/>
          </a:xfrm>
        </p:spPr>
        <p:txBody>
          <a:bodyPr/>
          <a:lstStyle/>
          <a:p>
            <a:r>
              <a:rPr lang="hu-HU" sz="2000" dirty="0" err="1" smtClean="0"/>
              <a:t>Reversible</a:t>
            </a:r>
            <a:r>
              <a:rPr lang="hu-HU" sz="2000" dirty="0" smtClean="0"/>
              <a:t> </a:t>
            </a:r>
            <a:r>
              <a:rPr lang="hu-HU" sz="2000" dirty="0" err="1" smtClean="0"/>
              <a:t>or</a:t>
            </a:r>
            <a:r>
              <a:rPr lang="hu-HU" sz="2000" dirty="0" smtClean="0"/>
              <a:t> </a:t>
            </a:r>
            <a:r>
              <a:rPr lang="hu-HU" sz="2000" dirty="0" err="1" smtClean="0"/>
              <a:t>irreversible</a:t>
            </a:r>
            <a:r>
              <a:rPr lang="hu-HU" sz="2000" dirty="0" smtClean="0"/>
              <a:t> </a:t>
            </a:r>
            <a:r>
              <a:rPr lang="hu-HU" sz="2000" dirty="0" err="1" smtClean="0"/>
              <a:t>modulation</a:t>
            </a:r>
            <a:r>
              <a:rPr lang="hu-HU" sz="2000" dirty="0" smtClean="0"/>
              <a:t> of </a:t>
            </a:r>
            <a:r>
              <a:rPr lang="hu-HU" sz="2000" dirty="0" err="1" smtClean="0"/>
              <a:t>specific</a:t>
            </a:r>
            <a:r>
              <a:rPr lang="hu-HU" sz="2000" dirty="0" smtClean="0"/>
              <a:t> </a:t>
            </a:r>
            <a:r>
              <a:rPr lang="hu-HU" sz="2000" dirty="0" err="1" smtClean="0"/>
              <a:t>proteins</a:t>
            </a:r>
            <a:endParaRPr lang="hu-HU" sz="2000" dirty="0" smtClean="0"/>
          </a:p>
          <a:p>
            <a:r>
              <a:rPr lang="hu-HU" sz="2000" dirty="0" err="1" smtClean="0"/>
              <a:t>Priming</a:t>
            </a:r>
            <a:r>
              <a:rPr lang="hu-HU" sz="2000" dirty="0" smtClean="0"/>
              <a:t>, </a:t>
            </a:r>
            <a:r>
              <a:rPr lang="hu-HU" sz="2000" dirty="0" err="1" smtClean="0"/>
              <a:t>activation</a:t>
            </a:r>
            <a:r>
              <a:rPr lang="hu-HU" sz="2000" dirty="0" smtClean="0"/>
              <a:t>, </a:t>
            </a:r>
            <a:r>
              <a:rPr lang="hu-HU" sz="2000" dirty="0" err="1" smtClean="0"/>
              <a:t>temporal</a:t>
            </a:r>
            <a:r>
              <a:rPr lang="hu-HU" sz="2000" dirty="0" smtClean="0"/>
              <a:t> </a:t>
            </a:r>
            <a:r>
              <a:rPr lang="hu-HU" sz="2000" dirty="0" err="1" smtClean="0"/>
              <a:t>de-activation</a:t>
            </a:r>
            <a:r>
              <a:rPr lang="hu-HU" sz="2000" dirty="0" smtClean="0"/>
              <a:t>, </a:t>
            </a:r>
            <a:r>
              <a:rPr lang="hu-HU" sz="2000" dirty="0" err="1" smtClean="0"/>
              <a:t>cleavage</a:t>
            </a:r>
            <a:r>
              <a:rPr lang="hu-HU" sz="2000" dirty="0" smtClean="0"/>
              <a:t>, </a:t>
            </a:r>
            <a:r>
              <a:rPr lang="hu-HU" sz="2000" dirty="0" err="1" smtClean="0"/>
              <a:t>destruction</a:t>
            </a:r>
            <a:r>
              <a:rPr lang="hu-HU" sz="2000" dirty="0" smtClean="0"/>
              <a:t>, etc.</a:t>
            </a:r>
            <a:endParaRPr lang="hu-HU" sz="2000" dirty="0"/>
          </a:p>
        </p:txBody>
      </p:sp>
      <p:sp>
        <p:nvSpPr>
          <p:cNvPr id="14" name="Szöveg helye 13"/>
          <p:cNvSpPr>
            <a:spLocks noGrp="1"/>
          </p:cNvSpPr>
          <p:nvPr>
            <p:ph type="body" sz="quarter" idx="3"/>
          </p:nvPr>
        </p:nvSpPr>
        <p:spPr>
          <a:xfrm>
            <a:off x="4255969" y="764704"/>
            <a:ext cx="4348479" cy="639762"/>
          </a:xfrm>
        </p:spPr>
        <p:txBody>
          <a:bodyPr>
            <a:normAutofit fontScale="92500" lnSpcReduction="20000"/>
          </a:bodyPr>
          <a:lstStyle/>
          <a:p>
            <a:r>
              <a:rPr lang="hu-HU" dirty="0" err="1" smtClean="0"/>
              <a:t>Resources</a:t>
            </a:r>
            <a:r>
              <a:rPr lang="hu-HU" dirty="0" smtClean="0"/>
              <a:t> of </a:t>
            </a:r>
            <a:r>
              <a:rPr lang="hu-HU" dirty="0" err="1" smtClean="0"/>
              <a:t>post-translational</a:t>
            </a:r>
            <a:r>
              <a:rPr lang="hu-HU" dirty="0" smtClean="0"/>
              <a:t> </a:t>
            </a:r>
            <a:r>
              <a:rPr lang="hu-HU" dirty="0" err="1" smtClean="0"/>
              <a:t>modifications</a:t>
            </a:r>
            <a:r>
              <a:rPr lang="hu-HU" dirty="0" smtClean="0"/>
              <a:t> (</a:t>
            </a:r>
            <a:r>
              <a:rPr lang="hu-HU" dirty="0" err="1" smtClean="0"/>
              <a:t>PTMs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15" name="Tartalom helye 14"/>
          <p:cNvSpPr>
            <a:spLocks noGrp="1"/>
          </p:cNvSpPr>
          <p:nvPr>
            <p:ph sz="quarter" idx="4"/>
          </p:nvPr>
        </p:nvSpPr>
        <p:spPr>
          <a:xfrm>
            <a:off x="4211961" y="1404466"/>
            <a:ext cx="4932040" cy="2262237"/>
          </a:xfrm>
        </p:spPr>
        <p:txBody>
          <a:bodyPr>
            <a:normAutofit/>
          </a:bodyPr>
          <a:lstStyle/>
          <a:p>
            <a:r>
              <a:rPr lang="hu-HU" sz="2000" dirty="0" err="1" smtClean="0"/>
              <a:t>NetworKIN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4"/>
              </a:rPr>
              <a:t>http://networkin.info</a:t>
            </a:r>
            <a:r>
              <a:rPr lang="hu-HU" sz="2000" dirty="0" smtClean="0"/>
              <a:t>)</a:t>
            </a:r>
          </a:p>
          <a:p>
            <a:r>
              <a:rPr lang="hu-HU" sz="2000" dirty="0" err="1" smtClean="0"/>
              <a:t>Phosphosite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5"/>
              </a:rPr>
              <a:t>http://phosphosite.org</a:t>
            </a:r>
            <a:r>
              <a:rPr lang="hu-HU" sz="2000" dirty="0" smtClean="0"/>
              <a:t>)</a:t>
            </a:r>
          </a:p>
          <a:p>
            <a:r>
              <a:rPr lang="hu-HU" sz="2000" dirty="0" err="1" smtClean="0"/>
              <a:t>dbPTM</a:t>
            </a:r>
            <a:r>
              <a:rPr lang="hu-HU" sz="2000" dirty="0" smtClean="0"/>
              <a:t> (</a:t>
            </a:r>
            <a:r>
              <a:rPr lang="hu-HU" sz="2000" dirty="0" smtClean="0">
                <a:hlinkClick r:id="rId6"/>
              </a:rPr>
              <a:t>http://dbptm.mbc.nctu.edu.tw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ELM server (</a:t>
            </a:r>
            <a:r>
              <a:rPr lang="hu-HU" sz="2000" dirty="0" smtClean="0">
                <a:hlinkClick r:id="rId7"/>
              </a:rPr>
              <a:t>http://elm.eu.org</a:t>
            </a:r>
            <a:r>
              <a:rPr lang="hu-HU" sz="2000" dirty="0" smtClean="0"/>
              <a:t>)</a:t>
            </a:r>
          </a:p>
          <a:p>
            <a:r>
              <a:rPr lang="hu-HU" sz="2000" dirty="0" smtClean="0"/>
              <a:t>…</a:t>
            </a:r>
          </a:p>
          <a:p>
            <a:endParaRPr lang="hu-HU" sz="2000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duration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" name="Szöveg helye 11"/>
          <p:cNvSpPr txBox="1">
            <a:spLocks/>
          </p:cNvSpPr>
          <p:nvPr/>
        </p:nvSpPr>
        <p:spPr>
          <a:xfrm>
            <a:off x="683568" y="3573016"/>
            <a:ext cx="432048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zöveg helye 13"/>
          <p:cNvSpPr txBox="1">
            <a:spLocks/>
          </p:cNvSpPr>
          <p:nvPr/>
        </p:nvSpPr>
        <p:spPr>
          <a:xfrm>
            <a:off x="4355976" y="3573016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Docking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14"/>
          <p:cNvSpPr txBox="1">
            <a:spLocks/>
          </p:cNvSpPr>
          <p:nvPr/>
        </p:nvSpPr>
        <p:spPr>
          <a:xfrm>
            <a:off x="4727377" y="4595763"/>
            <a:ext cx="4041775" cy="22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Szöveg helye 11"/>
          <p:cNvSpPr txBox="1">
            <a:spLocks/>
          </p:cNvSpPr>
          <p:nvPr/>
        </p:nvSpPr>
        <p:spPr>
          <a:xfrm>
            <a:off x="0" y="3284984"/>
            <a:ext cx="9144000" cy="4237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Specificity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 l="4500" t="46079" r="66700" b="10001"/>
          <a:stretch>
            <a:fillRect/>
          </a:stretch>
        </p:blipFill>
        <p:spPr bwMode="auto">
          <a:xfrm>
            <a:off x="5220072" y="4221088"/>
            <a:ext cx="2736304" cy="260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068960"/>
            <a:ext cx="971599" cy="111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31832" y="3068960"/>
            <a:ext cx="1512168" cy="117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églalap 25"/>
          <p:cNvSpPr/>
          <p:nvPr/>
        </p:nvSpPr>
        <p:spPr>
          <a:xfrm>
            <a:off x="6084168" y="4869160"/>
            <a:ext cx="1598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200" dirty="0" smtClean="0"/>
              <a:t>P..P.[KR] </a:t>
            </a:r>
            <a:endParaRPr lang="hu-HU" sz="3200" dirty="0"/>
          </a:p>
        </p:txBody>
      </p:sp>
      <p:sp>
        <p:nvSpPr>
          <p:cNvPr id="27" name="Téglalap 26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Dinkel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., </a:t>
            </a:r>
            <a:r>
              <a:rPr lang="hu-HU" dirty="0" err="1" smtClean="0">
                <a:solidFill>
                  <a:schemeClr val="bg1"/>
                </a:solidFill>
              </a:rPr>
              <a:t>Nucleic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Acids</a:t>
            </a:r>
            <a:r>
              <a:rPr lang="hu-HU" dirty="0" smtClean="0">
                <a:solidFill>
                  <a:schemeClr val="bg1"/>
                </a:solidFill>
              </a:rPr>
              <a:t> Res. (2012); </a:t>
            </a:r>
            <a:r>
              <a:rPr lang="hu-HU" dirty="0" err="1" smtClean="0">
                <a:solidFill>
                  <a:schemeClr val="bg1"/>
                </a:solidFill>
              </a:rPr>
              <a:t>Bhattacharyya</a:t>
            </a:r>
            <a:r>
              <a:rPr lang="hu-HU" i="1" dirty="0" smtClean="0">
                <a:solidFill>
                  <a:schemeClr val="bg1"/>
                </a:solidFill>
              </a:rPr>
              <a:t> 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., </a:t>
            </a:r>
            <a:r>
              <a:rPr lang="hu-HU" dirty="0" err="1" smtClean="0">
                <a:solidFill>
                  <a:schemeClr val="bg1"/>
                </a:solidFill>
              </a:rPr>
              <a:t>Annu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Rev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Biochem</a:t>
            </a:r>
            <a:r>
              <a:rPr lang="hu-HU" dirty="0" smtClean="0">
                <a:solidFill>
                  <a:schemeClr val="bg1"/>
                </a:solidFill>
              </a:rPr>
              <a:t>. (2006)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5576" y="4221088"/>
            <a:ext cx="4032448" cy="223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561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 animBg="1"/>
      <p:bldP spid="26" grpId="0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Spatial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regulation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by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endocytosis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51943" t="15723" r="21323" b="10134"/>
          <a:stretch>
            <a:fillRect/>
          </a:stretch>
        </p:blipFill>
        <p:spPr bwMode="auto">
          <a:xfrm>
            <a:off x="6012160" y="1556792"/>
            <a:ext cx="2736304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 r="37202" b="1382"/>
          <a:stretch>
            <a:fillRect/>
          </a:stretch>
        </p:blipFill>
        <p:spPr bwMode="auto">
          <a:xfrm>
            <a:off x="406998" y="1556792"/>
            <a:ext cx="5101106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 l="842" t="1408" r="1503" b="1408"/>
          <a:stretch>
            <a:fillRect/>
          </a:stretch>
        </p:blipFill>
        <p:spPr bwMode="auto">
          <a:xfrm>
            <a:off x="395536" y="1556792"/>
            <a:ext cx="8352928" cy="482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zövegdoboz 17"/>
          <p:cNvSpPr txBox="1"/>
          <p:nvPr/>
        </p:nvSpPr>
        <p:spPr>
          <a:xfrm>
            <a:off x="0" y="764704"/>
            <a:ext cx="903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 smtClean="0"/>
              <a:t>Specific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down-regulation</a:t>
            </a:r>
            <a:r>
              <a:rPr lang="hu-HU" sz="2000" b="1" dirty="0" smtClean="0"/>
              <a:t>, </a:t>
            </a:r>
            <a:r>
              <a:rPr lang="hu-HU" sz="2000" b="1" dirty="0" err="1" smtClean="0"/>
              <a:t>recycling</a:t>
            </a:r>
            <a:r>
              <a:rPr lang="hu-HU" sz="2000" b="1" dirty="0" smtClean="0"/>
              <a:t>, </a:t>
            </a:r>
            <a:r>
              <a:rPr lang="hu-HU" sz="2000" b="1" dirty="0" err="1" smtClean="0"/>
              <a:t>destruction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or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signal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modulation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by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general</a:t>
            </a:r>
            <a:r>
              <a:rPr lang="hu-HU" sz="2000" b="1" dirty="0" smtClean="0"/>
              <a:t> and </a:t>
            </a:r>
            <a:r>
              <a:rPr lang="hu-HU" sz="2000" b="1" dirty="0" err="1" smtClean="0"/>
              <a:t>cargo-specific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factors</a:t>
            </a:r>
            <a:endParaRPr lang="hu-HU" sz="2000" b="1" dirty="0"/>
          </a:p>
        </p:txBody>
      </p:sp>
      <p:sp>
        <p:nvSpPr>
          <p:cNvPr id="19" name="Téglalap 18"/>
          <p:cNvSpPr/>
          <p:nvPr/>
        </p:nvSpPr>
        <p:spPr>
          <a:xfrm>
            <a:off x="0" y="6562219"/>
            <a:ext cx="9144000" cy="323165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>
            <a:spAutoFit/>
          </a:bodyPr>
          <a:lstStyle/>
          <a:p>
            <a:pPr indent="93663"/>
            <a:r>
              <a:rPr lang="hu-HU" sz="1500" dirty="0" err="1" smtClean="0">
                <a:solidFill>
                  <a:schemeClr val="bg1"/>
                </a:solidFill>
              </a:rPr>
              <a:t>Scita</a:t>
            </a:r>
            <a:r>
              <a:rPr lang="hu-HU" sz="1500" dirty="0" smtClean="0">
                <a:solidFill>
                  <a:schemeClr val="bg1"/>
                </a:solidFill>
              </a:rPr>
              <a:t> &amp; Di </a:t>
            </a:r>
            <a:r>
              <a:rPr lang="hu-HU" sz="1500" dirty="0" err="1" smtClean="0">
                <a:solidFill>
                  <a:schemeClr val="bg1"/>
                </a:solidFill>
              </a:rPr>
              <a:t>Fiore</a:t>
            </a:r>
            <a:r>
              <a:rPr lang="hu-HU" sz="1500" dirty="0" smtClean="0">
                <a:solidFill>
                  <a:schemeClr val="bg1"/>
                </a:solidFill>
              </a:rPr>
              <a:t>, </a:t>
            </a:r>
            <a:r>
              <a:rPr lang="hu-HU" sz="1500" i="1" dirty="0" err="1" smtClean="0">
                <a:solidFill>
                  <a:schemeClr val="bg1"/>
                </a:solidFill>
              </a:rPr>
              <a:t>Nature</a:t>
            </a:r>
            <a:r>
              <a:rPr lang="hu-HU" sz="1500" i="1" dirty="0" smtClean="0">
                <a:solidFill>
                  <a:schemeClr val="bg1"/>
                </a:solidFill>
              </a:rPr>
              <a:t> (</a:t>
            </a:r>
            <a:r>
              <a:rPr lang="hu-HU" sz="1500" dirty="0" smtClean="0">
                <a:solidFill>
                  <a:schemeClr val="bg1"/>
                </a:solidFill>
              </a:rPr>
              <a:t>2010);</a:t>
            </a:r>
            <a:r>
              <a:rPr lang="hu-HU" sz="1500" dirty="0">
                <a:solidFill>
                  <a:schemeClr val="bg1"/>
                </a:solidFill>
              </a:rPr>
              <a:t> </a:t>
            </a:r>
            <a:r>
              <a:rPr lang="hu-HU" sz="1500" dirty="0" err="1" smtClean="0">
                <a:solidFill>
                  <a:schemeClr val="bg1"/>
                </a:solidFill>
              </a:rPr>
              <a:t>Wieffer</a:t>
            </a:r>
            <a:r>
              <a:rPr lang="hu-HU" sz="1500" dirty="0" smtClean="0">
                <a:solidFill>
                  <a:schemeClr val="bg1"/>
                </a:solidFill>
              </a:rPr>
              <a:t> </a:t>
            </a:r>
            <a:r>
              <a:rPr lang="hu-HU" sz="1500" i="1" dirty="0" smtClean="0">
                <a:solidFill>
                  <a:schemeClr val="bg1"/>
                </a:solidFill>
              </a:rPr>
              <a:t>et </a:t>
            </a:r>
            <a:r>
              <a:rPr lang="hu-HU" sz="1500" i="1" dirty="0" err="1" smtClean="0">
                <a:solidFill>
                  <a:schemeClr val="bg1"/>
                </a:solidFill>
              </a:rPr>
              <a:t>al</a:t>
            </a:r>
            <a:r>
              <a:rPr lang="hu-HU" sz="1500" i="1" dirty="0" smtClean="0">
                <a:solidFill>
                  <a:schemeClr val="bg1"/>
                </a:solidFill>
              </a:rPr>
              <a:t>., </a:t>
            </a:r>
            <a:r>
              <a:rPr lang="hu-HU" sz="1500" dirty="0" err="1" smtClean="0">
                <a:solidFill>
                  <a:schemeClr val="bg1"/>
                </a:solidFill>
              </a:rPr>
              <a:t>Cell</a:t>
            </a:r>
            <a:r>
              <a:rPr lang="hu-HU" sz="1500" dirty="0">
                <a:solidFill>
                  <a:schemeClr val="bg1"/>
                </a:solidFill>
              </a:rPr>
              <a:t> </a:t>
            </a:r>
            <a:r>
              <a:rPr lang="hu-HU" sz="1500" dirty="0" smtClean="0">
                <a:solidFill>
                  <a:schemeClr val="bg1"/>
                </a:solidFill>
              </a:rPr>
              <a:t>(2009); Gould &amp; </a:t>
            </a:r>
            <a:r>
              <a:rPr lang="hu-HU" sz="1500" dirty="0" err="1" smtClean="0">
                <a:solidFill>
                  <a:schemeClr val="bg1"/>
                </a:solidFill>
              </a:rPr>
              <a:t>Lippincott-Schwartz</a:t>
            </a:r>
            <a:r>
              <a:rPr lang="hu-HU" sz="1500" dirty="0" smtClean="0">
                <a:solidFill>
                  <a:schemeClr val="bg1"/>
                </a:solidFill>
              </a:rPr>
              <a:t>, </a:t>
            </a:r>
            <a:r>
              <a:rPr lang="hu-HU" sz="1500" i="1" dirty="0" err="1" smtClean="0">
                <a:solidFill>
                  <a:schemeClr val="bg1"/>
                </a:solidFill>
              </a:rPr>
              <a:t>Nat.Mol.Cell.Biol</a:t>
            </a:r>
            <a:r>
              <a:rPr lang="hu-HU" sz="1500" i="1" dirty="0" smtClean="0">
                <a:solidFill>
                  <a:schemeClr val="bg1"/>
                </a:solidFill>
              </a:rPr>
              <a:t> </a:t>
            </a:r>
            <a:r>
              <a:rPr lang="hu-HU" sz="1500" dirty="0" smtClean="0">
                <a:solidFill>
                  <a:schemeClr val="bg1"/>
                </a:solidFill>
              </a:rPr>
              <a:t>(2009)</a:t>
            </a:r>
            <a:endParaRPr lang="hu-HU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9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-36512" y="188640"/>
            <a:ext cx="87119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An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opinion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: Cross-talk endosomes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1260425" y="4797152"/>
            <a:ext cx="1872208" cy="1296615"/>
          </a:xfrm>
          <a:prstGeom prst="ellipse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  <a:tileRect/>
          </a:gradFill>
          <a:ln w="38100">
            <a:solidFill>
              <a:srgbClr val="996600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anchor="ctr"/>
          <a:lstStyle/>
          <a:p>
            <a:pPr>
              <a:defRPr/>
            </a:pPr>
            <a:endParaRPr lang="hu-HU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8300" y="4438650"/>
            <a:ext cx="504825" cy="431800"/>
          </a:xfrm>
          <a:prstGeom prst="can">
            <a:avLst>
              <a:gd name="adj" fmla="val 25000"/>
            </a:avLst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b="1">
              <a:solidFill>
                <a:schemeClr val="bg1"/>
              </a:solidFill>
            </a:endParaRPr>
          </a:p>
        </p:txBody>
      </p:sp>
      <p:sp>
        <p:nvSpPr>
          <p:cNvPr id="9" name="PubHalfFrame"/>
          <p:cNvSpPr>
            <a:spLocks noEditPoints="1" noChangeArrowheads="1"/>
          </p:cNvSpPr>
          <p:nvPr/>
        </p:nvSpPr>
        <p:spPr bwMode="auto">
          <a:xfrm flipV="1">
            <a:off x="828800" y="3716338"/>
            <a:ext cx="2592387" cy="792162"/>
          </a:xfrm>
          <a:prstGeom prst="trapezoid">
            <a:avLst>
              <a:gd name="adj" fmla="val 115569"/>
            </a:avLst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23975" y="1196975"/>
            <a:ext cx="9413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Input 1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132262" y="1196975"/>
            <a:ext cx="94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Input 2</a:t>
            </a:r>
          </a:p>
        </p:txBody>
      </p:sp>
      <p:sp>
        <p:nvSpPr>
          <p:cNvPr id="12" name="Oval 17"/>
          <p:cNvSpPr>
            <a:spLocks noChangeArrowheads="1"/>
          </p:cNvSpPr>
          <p:nvPr/>
        </p:nvSpPr>
        <p:spPr bwMode="auto">
          <a:xfrm>
            <a:off x="395412" y="3429000"/>
            <a:ext cx="576263" cy="50482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400" b="1"/>
              <a:t>X</a:t>
            </a:r>
          </a:p>
        </p:txBody>
      </p:sp>
      <p:sp>
        <p:nvSpPr>
          <p:cNvPr id="13" name="Oval 18"/>
          <p:cNvSpPr>
            <a:spLocks noChangeArrowheads="1"/>
          </p:cNvSpPr>
          <p:nvPr/>
        </p:nvSpPr>
        <p:spPr bwMode="auto">
          <a:xfrm>
            <a:off x="3203700" y="3429000"/>
            <a:ext cx="576262" cy="5048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b="1"/>
              <a:t>Y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79512" y="6237288"/>
            <a:ext cx="1135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Output 1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2916362" y="6237288"/>
            <a:ext cx="1133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i="1"/>
              <a:t>Output 2</a:t>
            </a: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684337" y="5300663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1260600" y="5229225"/>
            <a:ext cx="18732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Endosome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 rot="16200000">
            <a:off x="1837656" y="1843882"/>
            <a:ext cx="574675" cy="2592387"/>
          </a:xfrm>
          <a:prstGeom prst="curvedLeftArrow">
            <a:avLst>
              <a:gd name="adj1" fmla="val 22513"/>
              <a:gd name="adj2" fmla="val 45027"/>
              <a:gd name="adj3" fmla="val 33333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620962" y="3933825"/>
            <a:ext cx="1095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/>
              <a:t>Scaffold</a:t>
            </a:r>
            <a:endParaRPr lang="hu-HU" b="1" dirty="0"/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459037" y="2482850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0070C0"/>
                </a:solidFill>
              </a:rPr>
              <a:t>Cross-talk</a:t>
            </a: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97000" y="2205038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>
            <a:off x="684337" y="15573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684337" y="27813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684337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5" name="Oval 17"/>
          <p:cNvSpPr>
            <a:spLocks noChangeArrowheads="1"/>
          </p:cNvSpPr>
          <p:nvPr/>
        </p:nvSpPr>
        <p:spPr bwMode="auto">
          <a:xfrm>
            <a:off x="397000" y="4652963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>
            <a:off x="3492625" y="5300663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7" name="Oval 17"/>
          <p:cNvSpPr>
            <a:spLocks noChangeArrowheads="1"/>
          </p:cNvSpPr>
          <p:nvPr/>
        </p:nvSpPr>
        <p:spPr bwMode="auto">
          <a:xfrm>
            <a:off x="3205287" y="2205038"/>
            <a:ext cx="576263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3492625" y="15573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3492625" y="27813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3492625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3203700" y="4652963"/>
            <a:ext cx="576262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2400" b="1"/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1933700" y="4508500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EL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3923928" y="0"/>
            <a:ext cx="522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dirty="0" err="1" smtClean="0">
                <a:solidFill>
                  <a:schemeClr val="bg1"/>
                </a:solidFill>
              </a:rPr>
              <a:t>Palfy</a:t>
            </a:r>
            <a:r>
              <a:rPr lang="hu-HU" sz="1400" dirty="0" smtClean="0">
                <a:solidFill>
                  <a:schemeClr val="bg1"/>
                </a:solidFill>
              </a:rPr>
              <a:t>, </a:t>
            </a:r>
            <a:r>
              <a:rPr lang="hu-HU" sz="1400" dirty="0" err="1" smtClean="0">
                <a:solidFill>
                  <a:schemeClr val="bg1"/>
                </a:solidFill>
              </a:rPr>
              <a:t>Remenyi</a:t>
            </a:r>
            <a:r>
              <a:rPr lang="hu-HU" sz="1400" dirty="0" smtClean="0">
                <a:solidFill>
                  <a:schemeClr val="bg1"/>
                </a:solidFill>
              </a:rPr>
              <a:t>, Korcsmaros (</a:t>
            </a:r>
            <a:r>
              <a:rPr lang="hu-HU" sz="1400" i="1" dirty="0" err="1" smtClean="0">
                <a:solidFill>
                  <a:schemeClr val="bg1"/>
                </a:solidFill>
              </a:rPr>
              <a:t>Trends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in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Cell</a:t>
            </a:r>
            <a:r>
              <a:rPr lang="hu-HU" sz="1400" i="1" dirty="0" smtClean="0">
                <a:solidFill>
                  <a:schemeClr val="bg1"/>
                </a:solidFill>
              </a:rPr>
              <a:t> </a:t>
            </a:r>
            <a:r>
              <a:rPr lang="hu-HU" sz="1400" i="1" dirty="0" err="1" smtClean="0">
                <a:solidFill>
                  <a:schemeClr val="bg1"/>
                </a:solidFill>
              </a:rPr>
              <a:t>Biol</a:t>
            </a:r>
            <a:r>
              <a:rPr lang="hu-HU" sz="1400" dirty="0" smtClean="0">
                <a:solidFill>
                  <a:schemeClr val="bg1"/>
                </a:solidFill>
              </a:rPr>
              <a:t>, 2012)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r="5253" b="2087"/>
          <a:stretch>
            <a:fillRect/>
          </a:stretch>
        </p:blipFill>
        <p:spPr bwMode="auto">
          <a:xfrm>
            <a:off x="4427984" y="1268760"/>
            <a:ext cx="453650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59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 helye 11"/>
          <p:cNvSpPr>
            <a:spLocks noGrp="1"/>
          </p:cNvSpPr>
          <p:nvPr>
            <p:ph type="body" idx="1"/>
          </p:nvPr>
        </p:nvSpPr>
        <p:spPr>
          <a:xfrm>
            <a:off x="179512" y="548680"/>
            <a:ext cx="4176464" cy="639762"/>
          </a:xfrm>
        </p:spPr>
        <p:txBody>
          <a:bodyPr>
            <a:noAutofit/>
          </a:bodyPr>
          <a:lstStyle/>
          <a:p>
            <a:r>
              <a:rPr lang="hu-HU" sz="2000" dirty="0" err="1" smtClean="0"/>
              <a:t>Transcriptional</a:t>
            </a:r>
            <a:r>
              <a:rPr lang="hu-HU" sz="2000" dirty="0" smtClean="0"/>
              <a:t> </a:t>
            </a:r>
            <a:r>
              <a:rPr lang="hu-HU" sz="2000" dirty="0" err="1" smtClean="0"/>
              <a:t>regulation</a:t>
            </a:r>
            <a:endParaRPr lang="hu-HU" sz="2000" dirty="0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35496" y="1124744"/>
            <a:ext cx="4320480" cy="2262237"/>
          </a:xfrm>
        </p:spPr>
        <p:txBody>
          <a:bodyPr>
            <a:normAutofit fontScale="92500" lnSpcReduction="10000"/>
          </a:bodyPr>
          <a:lstStyle/>
          <a:p>
            <a:pPr marL="265113" indent="-265113"/>
            <a:r>
              <a:rPr lang="hu-HU" sz="1900" dirty="0" err="1" smtClean="0"/>
              <a:t>Activation</a:t>
            </a:r>
            <a:r>
              <a:rPr lang="hu-HU" sz="1900" dirty="0" smtClean="0"/>
              <a:t> </a:t>
            </a:r>
            <a:r>
              <a:rPr lang="hu-HU" sz="1900" dirty="0" err="1" smtClean="0"/>
              <a:t>or</a:t>
            </a:r>
            <a:r>
              <a:rPr lang="hu-HU" sz="1900" dirty="0" smtClean="0"/>
              <a:t> </a:t>
            </a:r>
            <a:r>
              <a:rPr lang="hu-HU" sz="1900" dirty="0" err="1" smtClean="0"/>
              <a:t>inhibition</a:t>
            </a:r>
            <a:r>
              <a:rPr lang="hu-HU" sz="1900" dirty="0" smtClean="0"/>
              <a:t> of </a:t>
            </a:r>
            <a:r>
              <a:rPr lang="hu-HU" sz="1900" dirty="0" err="1" smtClean="0"/>
              <a:t>specific</a:t>
            </a:r>
            <a:r>
              <a:rPr lang="hu-HU" sz="1900" dirty="0" smtClean="0"/>
              <a:t> </a:t>
            </a:r>
            <a:r>
              <a:rPr lang="hu-HU" sz="1900" dirty="0" err="1" smtClean="0"/>
              <a:t>gene</a:t>
            </a:r>
            <a:r>
              <a:rPr lang="hu-HU" sz="1900" dirty="0" smtClean="0"/>
              <a:t> </a:t>
            </a:r>
            <a:r>
              <a:rPr lang="hu-HU" sz="1900" dirty="0" err="1" smtClean="0"/>
              <a:t>expression</a:t>
            </a:r>
            <a:r>
              <a:rPr lang="hu-HU" sz="1900" dirty="0" smtClean="0"/>
              <a:t> </a:t>
            </a:r>
            <a:r>
              <a:rPr lang="hu-HU" sz="1900" dirty="0" err="1" smtClean="0"/>
              <a:t>by</a:t>
            </a:r>
            <a:r>
              <a:rPr lang="hu-HU" sz="1900" dirty="0" smtClean="0"/>
              <a:t> </a:t>
            </a:r>
            <a:r>
              <a:rPr lang="hu-HU" sz="1900" dirty="0"/>
              <a:t>t</a:t>
            </a:r>
            <a:r>
              <a:rPr lang="en-US" sz="1900" dirty="0" err="1" smtClean="0"/>
              <a:t>ranscription</a:t>
            </a:r>
            <a:r>
              <a:rPr lang="en-US" sz="1900" dirty="0" smtClean="0"/>
              <a:t> </a:t>
            </a:r>
            <a:r>
              <a:rPr lang="hu-HU" sz="1900" dirty="0" smtClean="0"/>
              <a:t>f</a:t>
            </a:r>
            <a:r>
              <a:rPr lang="en-US" sz="1900" dirty="0" smtClean="0"/>
              <a:t>actor – </a:t>
            </a:r>
            <a:r>
              <a:rPr lang="hu-HU" sz="1900" dirty="0" smtClean="0"/>
              <a:t>t</a:t>
            </a:r>
            <a:r>
              <a:rPr lang="en-US" sz="1900" dirty="0" err="1" smtClean="0"/>
              <a:t>ranscription</a:t>
            </a:r>
            <a:r>
              <a:rPr lang="en-US" sz="1900" dirty="0" smtClean="0"/>
              <a:t> </a:t>
            </a:r>
            <a:r>
              <a:rPr lang="hu-HU" sz="1900" dirty="0" smtClean="0"/>
              <a:t>f</a:t>
            </a:r>
            <a:r>
              <a:rPr lang="en-US" sz="1900" dirty="0" smtClean="0"/>
              <a:t>actor </a:t>
            </a:r>
            <a:r>
              <a:rPr lang="hu-HU" sz="1900" dirty="0" smtClean="0"/>
              <a:t>b</a:t>
            </a:r>
            <a:r>
              <a:rPr lang="en-US" sz="1900" dirty="0" err="1" smtClean="0"/>
              <a:t>inding</a:t>
            </a:r>
            <a:r>
              <a:rPr lang="en-US" sz="1900" dirty="0" smtClean="0"/>
              <a:t> </a:t>
            </a:r>
            <a:r>
              <a:rPr lang="hu-HU" sz="1900" dirty="0" smtClean="0"/>
              <a:t>s</a:t>
            </a:r>
            <a:r>
              <a:rPr lang="en-US" sz="1900" dirty="0" err="1" smtClean="0"/>
              <a:t>ite</a:t>
            </a:r>
            <a:r>
              <a:rPr lang="hu-HU" sz="1900" dirty="0" smtClean="0"/>
              <a:t> </a:t>
            </a:r>
            <a:r>
              <a:rPr lang="hu-HU" sz="1900" dirty="0" err="1" smtClean="0"/>
              <a:t>connection</a:t>
            </a:r>
            <a:endParaRPr lang="hu-HU" sz="1900" dirty="0" smtClean="0"/>
          </a:p>
          <a:p>
            <a:pPr marL="265113" indent="-265113"/>
            <a:r>
              <a:rPr lang="hu-HU" sz="1800" dirty="0" smtClean="0"/>
              <a:t>JASPAR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3"/>
              </a:rPr>
              <a:t>http://jaspar.genereg.net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pPr marL="265113" indent="-265113"/>
            <a:r>
              <a:rPr lang="hu-HU" sz="1800" dirty="0" err="1" smtClean="0"/>
              <a:t>TFe</a:t>
            </a:r>
            <a:r>
              <a:rPr lang="hu-HU" sz="1800" dirty="0" smtClean="0"/>
              <a:t>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4"/>
              </a:rPr>
              <a:t>http://cisreg.ca/cgi-bin/tfe/home.pl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pPr marL="265113" indent="-265113"/>
            <a:r>
              <a:rPr lang="hu-HU" sz="1800" dirty="0" err="1" smtClean="0"/>
              <a:t>HTRIdb</a:t>
            </a:r>
            <a:r>
              <a:rPr lang="hu-HU" sz="1800" dirty="0" smtClean="0"/>
              <a:t> (</a:t>
            </a:r>
            <a:r>
              <a:rPr lang="hu-HU" sz="1800" dirty="0" smtClean="0">
                <a:hlinkClick r:id="rId5"/>
              </a:rPr>
              <a:t>http</a:t>
            </a:r>
            <a:r>
              <a:rPr lang="hu-HU" sz="1800" dirty="0">
                <a:hlinkClick r:id="rId5"/>
              </a:rPr>
              <a:t>://</a:t>
            </a:r>
            <a:r>
              <a:rPr lang="hu-HU" sz="1800" dirty="0" smtClean="0">
                <a:hlinkClick r:id="rId5"/>
              </a:rPr>
              <a:t>www.lbbc.ibb.unesp.br/htri</a:t>
            </a:r>
            <a:r>
              <a:rPr lang="hu-HU" sz="1800" dirty="0" smtClean="0"/>
              <a:t>)</a:t>
            </a:r>
            <a:endParaRPr lang="hu-HU" sz="1800" dirty="0"/>
          </a:p>
          <a:p>
            <a:pPr marL="265113" indent="-265113"/>
            <a:r>
              <a:rPr lang="hu-HU" sz="1800" dirty="0" smtClean="0"/>
              <a:t>PAZAR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6"/>
              </a:rPr>
              <a:t>http://pazar.info</a:t>
            </a:r>
            <a:r>
              <a:rPr lang="hu-HU" sz="1700" dirty="0" smtClean="0"/>
              <a:t>) </a:t>
            </a:r>
            <a:endParaRPr lang="hu-HU" sz="1800" dirty="0" smtClean="0"/>
          </a:p>
          <a:p>
            <a:endParaRPr lang="en-US" sz="1800" dirty="0" smtClean="0"/>
          </a:p>
          <a:p>
            <a:endParaRPr lang="hu-HU" sz="1800" dirty="0"/>
          </a:p>
        </p:txBody>
      </p:sp>
      <p:sp>
        <p:nvSpPr>
          <p:cNvPr id="14" name="Szöveg helye 13"/>
          <p:cNvSpPr>
            <a:spLocks noGrp="1"/>
          </p:cNvSpPr>
          <p:nvPr>
            <p:ph type="body" sz="quarter" idx="3"/>
          </p:nvPr>
        </p:nvSpPr>
        <p:spPr>
          <a:xfrm>
            <a:off x="4572000" y="548680"/>
            <a:ext cx="4348479" cy="639762"/>
          </a:xfrm>
        </p:spPr>
        <p:txBody>
          <a:bodyPr>
            <a:normAutofit/>
          </a:bodyPr>
          <a:lstStyle/>
          <a:p>
            <a:r>
              <a:rPr lang="hu-HU" sz="2000" dirty="0" err="1" smtClean="0"/>
              <a:t>Post-transcriptional</a:t>
            </a:r>
            <a:r>
              <a:rPr lang="hu-HU" sz="2000" dirty="0" smtClean="0"/>
              <a:t> </a:t>
            </a:r>
            <a:r>
              <a:rPr lang="hu-HU" sz="2000" dirty="0" err="1" smtClean="0"/>
              <a:t>regulation</a:t>
            </a:r>
            <a:endParaRPr lang="hu-HU" sz="2000" dirty="0"/>
          </a:p>
        </p:txBody>
      </p:sp>
      <p:sp>
        <p:nvSpPr>
          <p:cNvPr id="15" name="Tartalom helye 14"/>
          <p:cNvSpPr>
            <a:spLocks noGrp="1"/>
          </p:cNvSpPr>
          <p:nvPr>
            <p:ph sz="quarter" idx="4"/>
          </p:nvPr>
        </p:nvSpPr>
        <p:spPr>
          <a:xfrm>
            <a:off x="4355976" y="1124744"/>
            <a:ext cx="4788024" cy="2262237"/>
          </a:xfrm>
        </p:spPr>
        <p:txBody>
          <a:bodyPr>
            <a:normAutofit fontScale="92500"/>
          </a:bodyPr>
          <a:lstStyle/>
          <a:p>
            <a:r>
              <a:rPr lang="hu-HU" sz="1900" dirty="0" err="1" smtClean="0"/>
              <a:t>Destruction</a:t>
            </a:r>
            <a:r>
              <a:rPr lang="hu-HU" sz="1900" dirty="0" smtClean="0"/>
              <a:t> </a:t>
            </a:r>
            <a:r>
              <a:rPr lang="hu-HU" sz="1900" dirty="0" err="1" smtClean="0"/>
              <a:t>or</a:t>
            </a:r>
            <a:r>
              <a:rPr lang="hu-HU" sz="1900" dirty="0" smtClean="0"/>
              <a:t> </a:t>
            </a:r>
            <a:r>
              <a:rPr lang="hu-HU" sz="1900" dirty="0" err="1" smtClean="0"/>
              <a:t>inhibition</a:t>
            </a:r>
            <a:r>
              <a:rPr lang="hu-HU" sz="1900" dirty="0" smtClean="0"/>
              <a:t> of </a:t>
            </a:r>
            <a:r>
              <a:rPr lang="hu-HU" sz="1900" dirty="0" err="1" smtClean="0"/>
              <a:t>specific</a:t>
            </a:r>
            <a:r>
              <a:rPr lang="hu-HU" sz="1900" dirty="0" smtClean="0"/>
              <a:t> </a:t>
            </a:r>
            <a:r>
              <a:rPr lang="hu-HU" sz="1900" dirty="0" err="1" smtClean="0"/>
              <a:t>mRNAs</a:t>
            </a:r>
            <a:r>
              <a:rPr lang="hu-HU" sz="1900" dirty="0" smtClean="0"/>
              <a:t> </a:t>
            </a:r>
            <a:r>
              <a:rPr lang="hu-HU" sz="1900" dirty="0" err="1" smtClean="0"/>
              <a:t>by</a:t>
            </a:r>
            <a:r>
              <a:rPr lang="hu-HU" sz="1900" dirty="0" smtClean="0"/>
              <a:t> </a:t>
            </a:r>
            <a:r>
              <a:rPr lang="hu-HU" sz="1900" dirty="0" err="1" smtClean="0"/>
              <a:t>miRNAs</a:t>
            </a:r>
            <a:endParaRPr lang="hu-HU" sz="1900" dirty="0" smtClean="0"/>
          </a:p>
          <a:p>
            <a:r>
              <a:rPr lang="hu-HU" sz="1900" dirty="0" err="1" smtClean="0">
                <a:latin typeface="+mn-lt"/>
                <a:cs typeface="+mn-cs"/>
              </a:rPr>
              <a:t>miRBase</a:t>
            </a:r>
            <a:r>
              <a:rPr lang="hu-HU" sz="1900" dirty="0" smtClean="0">
                <a:latin typeface="+mn-lt"/>
                <a:cs typeface="+mn-cs"/>
              </a:rPr>
              <a:t> </a:t>
            </a:r>
            <a:r>
              <a:rPr lang="hu-HU" sz="1700" dirty="0" smtClean="0">
                <a:latin typeface="+mn-lt"/>
                <a:cs typeface="+mn-cs"/>
              </a:rPr>
              <a:t>(</a:t>
            </a:r>
            <a:r>
              <a:rPr lang="hu-HU" sz="1700" dirty="0" smtClean="0">
                <a:latin typeface="+mn-lt"/>
                <a:cs typeface="+mn-cs"/>
                <a:hlinkClick r:id="rId7"/>
              </a:rPr>
              <a:t>http://mirbase.org</a:t>
            </a:r>
            <a:r>
              <a:rPr lang="hu-HU" sz="1700" dirty="0" smtClean="0">
                <a:latin typeface="+mn-lt"/>
                <a:cs typeface="+mn-cs"/>
              </a:rPr>
              <a:t>) </a:t>
            </a:r>
          </a:p>
          <a:p>
            <a:r>
              <a:rPr lang="hu-HU" sz="1900" dirty="0" err="1" smtClean="0"/>
              <a:t>miRGen</a:t>
            </a:r>
            <a:r>
              <a:rPr lang="hu-HU" sz="1900" dirty="0" smtClean="0"/>
              <a:t> </a:t>
            </a:r>
            <a:r>
              <a:rPr lang="hu-HU" sz="1700" dirty="0" smtClean="0"/>
              <a:t>(</a:t>
            </a:r>
            <a:r>
              <a:rPr lang="hu-HU" sz="1700" dirty="0" smtClean="0">
                <a:hlinkClick r:id="rId8"/>
              </a:rPr>
              <a:t>http://diana.cslab.ece.ntua.gr/mirgen</a:t>
            </a:r>
            <a:r>
              <a:rPr lang="hu-HU" sz="1700" dirty="0" smtClean="0"/>
              <a:t>) </a:t>
            </a:r>
            <a:endParaRPr lang="hu-HU" sz="1700" dirty="0" smtClean="0">
              <a:latin typeface="Calibri" pitchFamily="34" charset="0"/>
            </a:endParaRPr>
          </a:p>
          <a:p>
            <a:r>
              <a:rPr lang="hu-HU" sz="1900" dirty="0" err="1" smtClean="0">
                <a:latin typeface="Calibri" pitchFamily="34" charset="0"/>
              </a:rPr>
              <a:t>miRecords</a:t>
            </a:r>
            <a:r>
              <a:rPr lang="hu-HU" sz="1900" dirty="0" smtClean="0">
                <a:latin typeface="Calibri" pitchFamily="34" charset="0"/>
              </a:rPr>
              <a:t> </a:t>
            </a:r>
            <a:r>
              <a:rPr lang="hu-HU" sz="1700" dirty="0" smtClean="0">
                <a:latin typeface="Calibri" pitchFamily="34" charset="0"/>
              </a:rPr>
              <a:t>(</a:t>
            </a:r>
            <a:r>
              <a:rPr lang="hu-HU" sz="1700" dirty="0" smtClean="0">
                <a:latin typeface="Calibri" pitchFamily="34" charset="0"/>
                <a:hlinkClick r:id="rId9"/>
              </a:rPr>
              <a:t>http://mirecords.umn.edu/miRecords</a:t>
            </a:r>
            <a:r>
              <a:rPr lang="hu-HU" sz="1700" dirty="0" smtClean="0">
                <a:latin typeface="Calibri" pitchFamily="34" charset="0"/>
              </a:rPr>
              <a:t>) </a:t>
            </a:r>
          </a:p>
          <a:p>
            <a:r>
              <a:rPr lang="hu-HU" sz="1900" dirty="0" err="1" smtClean="0">
                <a:latin typeface="Calibri" pitchFamily="34" charset="0"/>
              </a:rPr>
              <a:t>TarBase</a:t>
            </a:r>
            <a:r>
              <a:rPr lang="hu-HU" sz="1900" dirty="0" smtClean="0">
                <a:latin typeface="Calibri" pitchFamily="34" charset="0"/>
              </a:rPr>
              <a:t> </a:t>
            </a:r>
            <a:r>
              <a:rPr lang="hu-HU" sz="1700" dirty="0" smtClean="0">
                <a:latin typeface="Calibri" pitchFamily="34" charset="0"/>
              </a:rPr>
              <a:t>(</a:t>
            </a:r>
            <a:r>
              <a:rPr lang="hu-HU" sz="1800" dirty="0">
                <a:hlinkClick r:id="rId10"/>
              </a:rPr>
              <a:t>http://</a:t>
            </a:r>
            <a:r>
              <a:rPr lang="hu-HU" sz="1800" dirty="0" smtClean="0">
                <a:hlinkClick r:id="rId10"/>
              </a:rPr>
              <a:t>www.microrna.gr/tarbase</a:t>
            </a:r>
            <a:r>
              <a:rPr lang="hu-HU" sz="1700" dirty="0" smtClean="0">
                <a:latin typeface="Calibri" pitchFamily="34" charset="0"/>
              </a:rPr>
              <a:t>) </a:t>
            </a:r>
            <a:endParaRPr lang="hu-HU" sz="1800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Regulating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expression</a:t>
            </a:r>
            <a:r>
              <a:rPr lang="hu-HU" sz="2800" dirty="0">
                <a:solidFill>
                  <a:schemeClr val="bg1"/>
                </a:solidFill>
                <a:latin typeface="Constantia" pitchFamily="18" charset="0"/>
              </a:rPr>
              <a:t> of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2800" dirty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>
                <a:solidFill>
                  <a:schemeClr val="bg1"/>
                </a:solidFill>
                <a:latin typeface="Constantia" pitchFamily="18" charset="0"/>
              </a:rPr>
              <a:t>components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16" name="Szöveg helye 11"/>
          <p:cNvSpPr txBox="1">
            <a:spLocks/>
          </p:cNvSpPr>
          <p:nvPr/>
        </p:nvSpPr>
        <p:spPr>
          <a:xfrm>
            <a:off x="251520" y="3573016"/>
            <a:ext cx="432048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TF-TFBS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motifs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zöveg helye 13"/>
          <p:cNvSpPr txBox="1">
            <a:spLocks/>
          </p:cNvSpPr>
          <p:nvPr/>
        </p:nvSpPr>
        <p:spPr>
          <a:xfrm>
            <a:off x="4860032" y="3573016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mRNA-miRNA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binding</a:t>
            </a:r>
            <a:endParaRPr kumimoji="0" lang="hu-H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14"/>
          <p:cNvSpPr txBox="1">
            <a:spLocks/>
          </p:cNvSpPr>
          <p:nvPr/>
        </p:nvSpPr>
        <p:spPr>
          <a:xfrm>
            <a:off x="4727377" y="4595763"/>
            <a:ext cx="4041775" cy="22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Szöveg helye 11"/>
          <p:cNvSpPr txBox="1">
            <a:spLocks/>
          </p:cNvSpPr>
          <p:nvPr/>
        </p:nvSpPr>
        <p:spPr>
          <a:xfrm>
            <a:off x="0" y="3365302"/>
            <a:ext cx="9144000" cy="4237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Specificity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9512" y="4221088"/>
            <a:ext cx="2119798" cy="249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2" cstate="print"/>
          <a:srcRect l="46885" b="49977"/>
          <a:stretch>
            <a:fillRect/>
          </a:stretch>
        </p:blipFill>
        <p:spPr bwMode="auto">
          <a:xfrm>
            <a:off x="2438497" y="4293096"/>
            <a:ext cx="2421535" cy="23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1520" y="4221088"/>
            <a:ext cx="446449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 cstate="print"/>
          <a:srcRect l="2250" t="39959" r="62650" b="29441"/>
          <a:stretch>
            <a:fillRect/>
          </a:stretch>
        </p:blipFill>
        <p:spPr bwMode="auto">
          <a:xfrm>
            <a:off x="4499992" y="4221088"/>
            <a:ext cx="449329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436096" y="4123191"/>
            <a:ext cx="2808311" cy="273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635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/>
      <p:bldP spid="18" grpId="0"/>
      <p:bldP spid="19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2"/>
          <p:cNvSpPr txBox="1">
            <a:spLocks/>
          </p:cNvSpPr>
          <p:nvPr/>
        </p:nvSpPr>
        <p:spPr>
          <a:xfrm>
            <a:off x="0" y="72008"/>
            <a:ext cx="91440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An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important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issue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: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tissue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specificity</a:t>
            </a:r>
            <a:endParaRPr kumimoji="0" lang="hu-HU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179512" y="1772816"/>
            <a:ext cx="2736304" cy="2476872"/>
          </a:xfrm>
        </p:spPr>
        <p:txBody>
          <a:bodyPr>
            <a:noAutofit/>
          </a:bodyPr>
          <a:lstStyle/>
          <a:p>
            <a:pPr marL="0" indent="11113"/>
            <a:r>
              <a:rPr lang="hu-HU" sz="2000" dirty="0" smtClean="0"/>
              <a:t> H</a:t>
            </a:r>
            <a:r>
              <a:rPr lang="en-US" sz="2000" dirty="0" err="1" smtClean="0"/>
              <a:t>igh</a:t>
            </a:r>
            <a:r>
              <a:rPr lang="en-US" sz="2000" dirty="0" smtClean="0"/>
              <a:t>-resolution images</a:t>
            </a:r>
          </a:p>
          <a:p>
            <a:pPr marL="0" indent="0">
              <a:buNone/>
            </a:pPr>
            <a:endParaRPr lang="hu-HU" sz="2000" dirty="0" smtClean="0"/>
          </a:p>
          <a:p>
            <a:pPr marL="0" indent="11113"/>
            <a:r>
              <a:rPr lang="hu-HU" sz="2000" dirty="0"/>
              <a:t> </a:t>
            </a:r>
            <a:r>
              <a:rPr lang="hu-HU" sz="2000" dirty="0" smtClean="0"/>
              <a:t>S</a:t>
            </a:r>
            <a:r>
              <a:rPr lang="en-US" sz="2000" dirty="0" err="1" smtClean="0"/>
              <a:t>patial</a:t>
            </a:r>
            <a:r>
              <a:rPr lang="en-US" sz="2000" dirty="0" smtClean="0"/>
              <a:t> distribution of proteins </a:t>
            </a:r>
            <a:endParaRPr lang="hu-HU" sz="2000" dirty="0" smtClean="0"/>
          </a:p>
          <a:p>
            <a:pPr marL="0" indent="11113"/>
            <a:endParaRPr lang="hu-HU" sz="2000" dirty="0" smtClean="0"/>
          </a:p>
          <a:p>
            <a:pPr marL="0" indent="11113"/>
            <a:r>
              <a:rPr lang="hu-HU" sz="2000" dirty="0" smtClean="0"/>
              <a:t> </a:t>
            </a:r>
            <a:r>
              <a:rPr lang="en-US" sz="2000" dirty="0" smtClean="0"/>
              <a:t>46 different</a:t>
            </a:r>
            <a:r>
              <a:rPr lang="hu-HU" sz="2000" dirty="0" smtClean="0"/>
              <a:t> </a:t>
            </a:r>
            <a:r>
              <a:rPr lang="en-US" sz="2000" dirty="0" smtClean="0"/>
              <a:t>normal human tissues and 20 different cancer types</a:t>
            </a:r>
            <a:endParaRPr lang="hu-HU" sz="2000" dirty="0" smtClean="0"/>
          </a:p>
          <a:p>
            <a:pPr marL="0" indent="11113"/>
            <a:endParaRPr lang="hu-HU" sz="2000" dirty="0" smtClean="0"/>
          </a:p>
          <a:p>
            <a:pPr marL="0" indent="11113"/>
            <a:r>
              <a:rPr lang="hu-HU" sz="2000" dirty="0" smtClean="0"/>
              <a:t> </a:t>
            </a:r>
            <a:r>
              <a:rPr lang="en-US" sz="2000" dirty="0" smtClean="0"/>
              <a:t>47 different human cell lines</a:t>
            </a:r>
            <a:endParaRPr lang="hu-HU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84784"/>
            <a:ext cx="6228184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zövegdoboz 8"/>
          <p:cNvSpPr txBox="1"/>
          <p:nvPr/>
        </p:nvSpPr>
        <p:spPr>
          <a:xfrm>
            <a:off x="2051720" y="807095"/>
            <a:ext cx="709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/>
              <a:t>Human Protein Atlas      </a:t>
            </a:r>
            <a:r>
              <a:rPr lang="hu-HU" sz="2000" b="1" dirty="0" smtClean="0"/>
              <a:t>http://proteinatlas.org</a:t>
            </a:r>
            <a:endParaRPr lang="hu-HU" sz="2400" b="1" dirty="0" smtClean="0"/>
          </a:p>
          <a:p>
            <a:pPr algn="ctr"/>
            <a:endParaRPr lang="hu-HU" sz="2400" b="1" dirty="0"/>
          </a:p>
        </p:txBody>
      </p:sp>
      <p:sp>
        <p:nvSpPr>
          <p:cNvPr id="8" name="Szövegdoboz 4"/>
          <p:cNvSpPr txBox="1"/>
          <p:nvPr/>
        </p:nvSpPr>
        <p:spPr>
          <a:xfrm>
            <a:off x="20555" y="6507570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Uhlen</a:t>
            </a:r>
            <a:r>
              <a:rPr lang="hu-HU" i="1" dirty="0" smtClean="0"/>
              <a:t> et al., Nat Biotechnol.</a:t>
            </a:r>
            <a:r>
              <a:rPr lang="hu-HU" dirty="0" smtClean="0"/>
              <a:t> (2010</a:t>
            </a:r>
            <a:r>
              <a:rPr lang="hu-HU" dirty="0"/>
              <a:t>), Uhlen</a:t>
            </a:r>
            <a:r>
              <a:rPr lang="hu-HU" i="1" dirty="0"/>
              <a:t> et al., </a:t>
            </a:r>
            <a:r>
              <a:rPr lang="hu-HU" i="1" dirty="0" smtClean="0"/>
              <a:t>Science </a:t>
            </a:r>
            <a:r>
              <a:rPr lang="hu-HU" dirty="0" smtClean="0"/>
              <a:t>(2015)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605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219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vert="eaVert" wrap="none" anchor="ctr"/>
          <a:lstStyle/>
          <a:p>
            <a:endParaRPr lang="hu-HU"/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2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3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4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5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6" name="AutoShape 40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59" name="Text Box 43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9260" name="Text Box 44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9261" name="Text Box 45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62" name="Text Box 46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chemeClr val="bg1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65" name="Text Box 49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66" name="Text Box 50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68" name="Line 52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269" name="Text Box 53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9270" name="Text Box 54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9271" name="AutoShape 5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72" name="Oval 5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9275" name="Line 5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6090729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43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6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250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66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7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8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69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2" name="Line 32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3" name="AutoShape 33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4" name="AutoShape 34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85" name="Rectangle 45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6" name="Rectangle 46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7" name="AutoShape 47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8" name="Rectangle 48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91" name="Line 51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292" name="Text Box 52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0293" name="Text Box 53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0294" name="Text Box 54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295" name="Text Box 55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0296" name="Text Box 56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chemeClr val="bg1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0297" name="Rectangle 57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8" name="Rectangle 58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299" name="Text Box 59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00" name="Text Box 60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0301" name="Line 61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302" name="Line 62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303" name="Text Box 63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0304" name="Text Box 64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0305" name="AutoShape 6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306" name="Oval 6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0307" name="Line 6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308" name="Line 6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309" name="Line 6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55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rc 2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67" name="Arc 3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0" name="AutoShape 26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1" name="AutoShape 27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2" name="AutoShape 28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3" name="AutoShape 29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297" name="AutoShape 33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2" name="Rectangle 38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5" name="Line 51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6" name="Line 52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17" name="Line 53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18" name="Rectangle 54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19" name="Rectangle 55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0" name="Rectangle 56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1" name="AutoShape 57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2" name="Rectangle 58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3" name="Rectangle 59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4" name="Rectangle 60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25" name="Line 61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6" name="Line 62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7" name="Line 63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1329" name="Text Box 6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1330" name="Text Box 6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331" name="Text Box 6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1332" name="Text Box 6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1333" name="Text Box 69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1334" name="Rectangle 70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5" name="Rectangle 71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37" name="Text Box 73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338" name="Text Box 74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1339" name="Text Box 75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1340" name="Line 76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41" name="Line 77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342" name="Text Box 78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1343" name="Text Box 79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1344" name="Rectangle 80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5" name="AutoShape 81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6" name="Rectangle 82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7" name="Line 83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48" name="Oval 84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1349" name="Line 85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50" name="Line 86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351" name="Line 87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8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1" name="Arc 3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2" name="Arc 4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15" name="AutoShape 27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6" name="AutoShape 28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7" name="AutoShape 29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8" name="AutoShape 30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2" name="AutoShape 34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3" name="AutoShape 35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25" name="Rectangle 37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6" name="Rectangle 38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7" name="Rectangle 39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V="1">
            <a:off x="2700338" y="58769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>
            <a:off x="2700338" y="58769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V="1">
            <a:off x="3563938" y="56610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>
            <a:off x="3563938" y="5661025"/>
            <a:ext cx="144462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0" name="Line 52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1" name="Line 53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2" name="Line 54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3" name="Line 55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4" name="Line 56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46" name="Line 58"/>
          <p:cNvSpPr>
            <a:spLocks noChangeShapeType="1"/>
          </p:cNvSpPr>
          <p:nvPr/>
        </p:nvSpPr>
        <p:spPr bwMode="auto">
          <a:xfrm flipH="1" flipV="1">
            <a:off x="2627313" y="5373688"/>
            <a:ext cx="144462" cy="50323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7" name="Line 59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48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49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0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1" name="AutoShape 63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5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5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6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6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62" name="Text Box 7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2363" name="Text Box 7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2364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365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2366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2367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2368" name="Text Box 80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2369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0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1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72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373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2374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2375" name="Line 87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76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77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2378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2379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0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2381" name="Rectangle 93"/>
          <p:cNvSpPr>
            <a:spLocks noChangeArrowheads="1"/>
          </p:cNvSpPr>
          <p:nvPr/>
        </p:nvSpPr>
        <p:spPr bwMode="auto">
          <a:xfrm>
            <a:off x="5724525" y="5157788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2" name="Rectangle 94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3" name="Line 95"/>
          <p:cNvSpPr>
            <a:spLocks noChangeShapeType="1"/>
          </p:cNvSpPr>
          <p:nvPr/>
        </p:nvSpPr>
        <p:spPr bwMode="auto">
          <a:xfrm flipH="1" flipV="1">
            <a:off x="1619250" y="5949950"/>
            <a:ext cx="0" cy="287338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1619250" y="5734050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5" name="AutoShape 97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6" name="Rectangle 98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87" name="Line 99"/>
          <p:cNvSpPr>
            <a:spLocks noChangeShapeType="1"/>
          </p:cNvSpPr>
          <p:nvPr/>
        </p:nvSpPr>
        <p:spPr bwMode="auto">
          <a:xfrm flipV="1">
            <a:off x="5076825" y="47974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88" name="Line 100"/>
          <p:cNvSpPr>
            <a:spLocks noChangeShapeType="1"/>
          </p:cNvSpPr>
          <p:nvPr/>
        </p:nvSpPr>
        <p:spPr bwMode="auto">
          <a:xfrm>
            <a:off x="5076825" y="47974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89" name="Line 101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0" name="Freeform 102"/>
          <p:cNvSpPr>
            <a:spLocks/>
          </p:cNvSpPr>
          <p:nvPr/>
        </p:nvSpPr>
        <p:spPr bwMode="auto">
          <a:xfrm>
            <a:off x="3924300" y="1773238"/>
            <a:ext cx="2376488" cy="3024187"/>
          </a:xfrm>
          <a:custGeom>
            <a:avLst/>
            <a:gdLst>
              <a:gd name="T0" fmla="*/ 1295400 w 1497"/>
              <a:gd name="T1" fmla="*/ 3024187 h 1905"/>
              <a:gd name="T2" fmla="*/ 2160588 w 1497"/>
              <a:gd name="T3" fmla="*/ 1439862 h 1905"/>
              <a:gd name="T4" fmla="*/ 0 w 1497"/>
              <a:gd name="T5" fmla="*/ 0 h 1905"/>
              <a:gd name="T6" fmla="*/ 0 60000 65536"/>
              <a:gd name="T7" fmla="*/ 0 60000 65536"/>
              <a:gd name="T8" fmla="*/ 0 60000 65536"/>
              <a:gd name="T9" fmla="*/ 0 w 1497"/>
              <a:gd name="T10" fmla="*/ 0 h 1905"/>
              <a:gd name="T11" fmla="*/ 1497 w 1497"/>
              <a:gd name="T12" fmla="*/ 1905 h 1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7" h="1905">
                <a:moveTo>
                  <a:pt x="816" y="1905"/>
                </a:moveTo>
                <a:cubicBezTo>
                  <a:pt x="1156" y="1565"/>
                  <a:pt x="1497" y="1225"/>
                  <a:pt x="1361" y="907"/>
                </a:cubicBezTo>
                <a:cubicBezTo>
                  <a:pt x="1225" y="589"/>
                  <a:pt x="227" y="151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1" name="Line 103"/>
          <p:cNvSpPr>
            <a:spLocks noChangeShapeType="1"/>
          </p:cNvSpPr>
          <p:nvPr/>
        </p:nvSpPr>
        <p:spPr bwMode="auto">
          <a:xfrm flipV="1">
            <a:off x="4357688" y="5156200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2392" name="Line 104"/>
          <p:cNvSpPr>
            <a:spLocks noChangeShapeType="1"/>
          </p:cNvSpPr>
          <p:nvPr/>
        </p:nvSpPr>
        <p:spPr bwMode="auto">
          <a:xfrm>
            <a:off x="4357688" y="5156200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3" name="Freeform 105"/>
          <p:cNvSpPr>
            <a:spLocks/>
          </p:cNvSpPr>
          <p:nvPr/>
        </p:nvSpPr>
        <p:spPr bwMode="auto">
          <a:xfrm>
            <a:off x="4427538" y="4005263"/>
            <a:ext cx="733425" cy="1152525"/>
          </a:xfrm>
          <a:custGeom>
            <a:avLst/>
            <a:gdLst>
              <a:gd name="T0" fmla="*/ 73025 w 462"/>
              <a:gd name="T1" fmla="*/ 1152525 h 726"/>
              <a:gd name="T2" fmla="*/ 720725 w 462"/>
              <a:gd name="T3" fmla="*/ 287338 h 726"/>
              <a:gd name="T4" fmla="*/ 0 w 462"/>
              <a:gd name="T5" fmla="*/ 0 h 726"/>
              <a:gd name="T6" fmla="*/ 0 60000 65536"/>
              <a:gd name="T7" fmla="*/ 0 60000 65536"/>
              <a:gd name="T8" fmla="*/ 0 60000 65536"/>
              <a:gd name="T9" fmla="*/ 0 w 462"/>
              <a:gd name="T10" fmla="*/ 0 h 726"/>
              <a:gd name="T11" fmla="*/ 462 w 462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2" h="726">
                <a:moveTo>
                  <a:pt x="46" y="726"/>
                </a:moveTo>
                <a:cubicBezTo>
                  <a:pt x="254" y="514"/>
                  <a:pt x="462" y="302"/>
                  <a:pt x="454" y="181"/>
                </a:cubicBezTo>
                <a:cubicBezTo>
                  <a:pt x="446" y="60"/>
                  <a:pt x="223" y="30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4" name="Oval 106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395" name="Line 107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6" name="Line 108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7" name="Line 109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2398" name="Freeform 110"/>
          <p:cNvSpPr>
            <a:spLocks/>
          </p:cNvSpPr>
          <p:nvPr/>
        </p:nvSpPr>
        <p:spPr bwMode="auto">
          <a:xfrm>
            <a:off x="3708400" y="5373688"/>
            <a:ext cx="2327275" cy="623887"/>
          </a:xfrm>
          <a:custGeom>
            <a:avLst/>
            <a:gdLst>
              <a:gd name="T0" fmla="*/ 0 w 1466"/>
              <a:gd name="T1" fmla="*/ 287337 h 393"/>
              <a:gd name="T2" fmla="*/ 1943100 w 1466"/>
              <a:gd name="T3" fmla="*/ 576262 h 393"/>
              <a:gd name="T4" fmla="*/ 2303463 w 1466"/>
              <a:gd name="T5" fmla="*/ 0 h 393"/>
              <a:gd name="T6" fmla="*/ 0 60000 65536"/>
              <a:gd name="T7" fmla="*/ 0 60000 65536"/>
              <a:gd name="T8" fmla="*/ 0 60000 65536"/>
              <a:gd name="T9" fmla="*/ 0 w 1466"/>
              <a:gd name="T10" fmla="*/ 0 h 393"/>
              <a:gd name="T11" fmla="*/ 1466 w 1466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6" h="393">
                <a:moveTo>
                  <a:pt x="0" y="181"/>
                </a:moveTo>
                <a:cubicBezTo>
                  <a:pt x="491" y="287"/>
                  <a:pt x="982" y="393"/>
                  <a:pt x="1224" y="363"/>
                </a:cubicBezTo>
                <a:cubicBezTo>
                  <a:pt x="1466" y="333"/>
                  <a:pt x="1413" y="60"/>
                  <a:pt x="1451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99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5" name="Arc 3"/>
          <p:cNvSpPr>
            <a:spLocks/>
          </p:cNvSpPr>
          <p:nvPr/>
        </p:nvSpPr>
        <p:spPr bwMode="auto">
          <a:xfrm rot="-5400000">
            <a:off x="2915445" y="-1251744"/>
            <a:ext cx="1008062" cy="5184775"/>
          </a:xfrm>
          <a:custGeom>
            <a:avLst/>
            <a:gdLst>
              <a:gd name="T0" fmla="*/ 0 w 21600"/>
              <a:gd name="T1" fmla="*/ 0 h 43194"/>
              <a:gd name="T2" fmla="*/ 1078113 w 21600"/>
              <a:gd name="T3" fmla="*/ 622352107 h 43194"/>
              <a:gd name="T4" fmla="*/ 0 w 21600"/>
              <a:gd name="T5" fmla="*/ 311219506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8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16" name="Arc 4"/>
          <p:cNvSpPr>
            <a:spLocks/>
          </p:cNvSpPr>
          <p:nvPr/>
        </p:nvSpPr>
        <p:spPr bwMode="auto">
          <a:xfrm rot="-5400000">
            <a:off x="2771775" y="1268413"/>
            <a:ext cx="1008063" cy="5329237"/>
          </a:xfrm>
          <a:custGeom>
            <a:avLst/>
            <a:gdLst>
              <a:gd name="T0" fmla="*/ 0 w 21600"/>
              <a:gd name="T1" fmla="*/ 0 h 43194"/>
              <a:gd name="T2" fmla="*/ 1078114 w 21600"/>
              <a:gd name="T3" fmla="*/ 657516369 h 43194"/>
              <a:gd name="T4" fmla="*/ 0 w 21600"/>
              <a:gd name="T5" fmla="*/ 328803835 h 43194"/>
              <a:gd name="T6" fmla="*/ 0 60000 65536"/>
              <a:gd name="T7" fmla="*/ 0 60000 65536"/>
              <a:gd name="T8" fmla="*/ 0 60000 65536"/>
              <a:gd name="T9" fmla="*/ 0 w 21600"/>
              <a:gd name="T10" fmla="*/ 0 h 43194"/>
              <a:gd name="T11" fmla="*/ 21600 w 21600"/>
              <a:gd name="T12" fmla="*/ 43194 h 43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9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</a:path>
              <a:path w="21600" h="4319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336"/>
                  <a:pt x="12228" y="42925"/>
                  <a:pt x="495" y="43194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996633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2916238" y="5805488"/>
            <a:ext cx="1008062" cy="503237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2051050" y="6019800"/>
            <a:ext cx="865188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3922713" y="5373688"/>
            <a:ext cx="793750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2051050" y="188913"/>
            <a:ext cx="288925" cy="287337"/>
          </a:xfrm>
          <a:prstGeom prst="plus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3490913" y="260350"/>
            <a:ext cx="288925" cy="28733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1835150" y="692150"/>
            <a:ext cx="649288" cy="360363"/>
          </a:xfrm>
          <a:custGeom>
            <a:avLst/>
            <a:gdLst>
              <a:gd name="T0" fmla="*/ 17077689 w 21600"/>
              <a:gd name="T1" fmla="*/ 3006061 h 21600"/>
              <a:gd name="T2" fmla="*/ 9758679 w 21600"/>
              <a:gd name="T3" fmla="*/ 6012106 h 21600"/>
              <a:gd name="T4" fmla="*/ 2439670 w 21600"/>
              <a:gd name="T5" fmla="*/ 3006061 h 21600"/>
              <a:gd name="T6" fmla="*/ 975867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2051050" y="549275"/>
            <a:ext cx="288925" cy="287338"/>
          </a:xfrm>
          <a:prstGeom prst="plus">
            <a:avLst>
              <a:gd name="adj" fmla="val 25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3203575" y="765175"/>
            <a:ext cx="792163" cy="3603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3492500" y="620713"/>
            <a:ext cx="288925" cy="28733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2051050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3635375" y="148431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3203575" y="21336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3203575" y="2925763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3203575" y="36449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2195513" y="1125538"/>
            <a:ext cx="0" cy="3587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3563938" y="3860800"/>
            <a:ext cx="431800" cy="7302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2700338" y="3213100"/>
            <a:ext cx="431800" cy="5032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3348038" y="2636838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3492500" y="1844675"/>
            <a:ext cx="142875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2339975" y="1916113"/>
            <a:ext cx="863600" cy="288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3779838" y="1125538"/>
            <a:ext cx="0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3348038" y="335756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39" name="AutoShape 27"/>
          <p:cNvSpPr>
            <a:spLocks noChangeArrowheads="1"/>
          </p:cNvSpPr>
          <p:nvPr/>
        </p:nvSpPr>
        <p:spPr bwMode="auto">
          <a:xfrm>
            <a:off x="2339975" y="3716338"/>
            <a:ext cx="360363" cy="360362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0" name="AutoShape 28"/>
          <p:cNvSpPr>
            <a:spLocks noChangeArrowheads="1"/>
          </p:cNvSpPr>
          <p:nvPr/>
        </p:nvSpPr>
        <p:spPr bwMode="auto">
          <a:xfrm>
            <a:off x="4067175" y="3860800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1" name="AutoShape 29"/>
          <p:cNvSpPr>
            <a:spLocks noChangeArrowheads="1"/>
          </p:cNvSpPr>
          <p:nvPr/>
        </p:nvSpPr>
        <p:spPr bwMode="auto">
          <a:xfrm>
            <a:off x="1116013" y="4724400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2" name="AutoShape 30"/>
          <p:cNvSpPr>
            <a:spLocks noChangeArrowheads="1"/>
          </p:cNvSpPr>
          <p:nvPr/>
        </p:nvSpPr>
        <p:spPr bwMode="auto">
          <a:xfrm>
            <a:off x="3203575" y="43656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3" name="Line 31"/>
          <p:cNvSpPr>
            <a:spLocks noChangeShapeType="1"/>
          </p:cNvSpPr>
          <p:nvPr/>
        </p:nvSpPr>
        <p:spPr bwMode="auto">
          <a:xfrm flipH="1">
            <a:off x="1547813" y="4724400"/>
            <a:ext cx="1657350" cy="21748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3635375" y="4581525"/>
            <a:ext cx="215900" cy="71438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3348038" y="4076700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6" name="AutoShape 34"/>
          <p:cNvSpPr>
            <a:spLocks noChangeArrowheads="1"/>
          </p:cNvSpPr>
          <p:nvPr/>
        </p:nvSpPr>
        <p:spPr bwMode="auto">
          <a:xfrm>
            <a:off x="2411413" y="5013325"/>
            <a:ext cx="360362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7" name="AutoShape 35"/>
          <p:cNvSpPr>
            <a:spLocks noChangeArrowheads="1"/>
          </p:cNvSpPr>
          <p:nvPr/>
        </p:nvSpPr>
        <p:spPr bwMode="auto">
          <a:xfrm>
            <a:off x="3851275" y="4581525"/>
            <a:ext cx="360363" cy="360363"/>
          </a:xfrm>
          <a:prstGeom prst="octagon">
            <a:avLst>
              <a:gd name="adj" fmla="val 2928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2555875" y="4149725"/>
            <a:ext cx="0" cy="863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49" name="Rectangle 37"/>
          <p:cNvSpPr>
            <a:spLocks noChangeArrowheads="1"/>
          </p:cNvSpPr>
          <p:nvPr/>
        </p:nvSpPr>
        <p:spPr bwMode="auto">
          <a:xfrm>
            <a:off x="2124075" y="60213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>
            <a:off x="3995738" y="5302250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1" name="Rectangle 39"/>
          <p:cNvSpPr>
            <a:spLocks noChangeArrowheads="1"/>
          </p:cNvSpPr>
          <p:nvPr/>
        </p:nvSpPr>
        <p:spPr bwMode="auto">
          <a:xfrm>
            <a:off x="2987675" y="5805488"/>
            <a:ext cx="576263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V="1">
            <a:off x="2700338" y="58769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>
            <a:off x="2700338" y="58769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V="1">
            <a:off x="3563938" y="56610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>
            <a:off x="3563938" y="5661025"/>
            <a:ext cx="144462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2771775" y="5300663"/>
            <a:ext cx="360363" cy="6492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 flipH="1">
            <a:off x="4284663" y="4221163"/>
            <a:ext cx="0" cy="1223962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4067175" y="4941888"/>
            <a:ext cx="73025" cy="50323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3348038" y="4797425"/>
            <a:ext cx="0" cy="115252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>
            <a:off x="2411413" y="5300663"/>
            <a:ext cx="0" cy="865187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331913" y="5157788"/>
            <a:ext cx="0" cy="107950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2195513" y="549275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3" name="Line 51"/>
          <p:cNvSpPr>
            <a:spLocks noChangeShapeType="1"/>
          </p:cNvSpPr>
          <p:nvPr/>
        </p:nvSpPr>
        <p:spPr bwMode="auto">
          <a:xfrm>
            <a:off x="3635375" y="620713"/>
            <a:ext cx="0" cy="2159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64" name="Line 52"/>
          <p:cNvSpPr>
            <a:spLocks noChangeShapeType="1"/>
          </p:cNvSpPr>
          <p:nvPr/>
        </p:nvSpPr>
        <p:spPr bwMode="auto">
          <a:xfrm flipV="1">
            <a:off x="2413000" y="3789363"/>
            <a:ext cx="214313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5" name="Line 53"/>
          <p:cNvSpPr>
            <a:spLocks noChangeShapeType="1"/>
          </p:cNvSpPr>
          <p:nvPr/>
        </p:nvSpPr>
        <p:spPr bwMode="auto">
          <a:xfrm flipH="1" flipV="1">
            <a:off x="2411413" y="37893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6" name="Line 54"/>
          <p:cNvSpPr>
            <a:spLocks noChangeShapeType="1"/>
          </p:cNvSpPr>
          <p:nvPr/>
        </p:nvSpPr>
        <p:spPr bwMode="auto">
          <a:xfrm flipV="1">
            <a:off x="4141788" y="3933825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7" name="Line 55"/>
          <p:cNvSpPr>
            <a:spLocks noChangeShapeType="1"/>
          </p:cNvSpPr>
          <p:nvPr/>
        </p:nvSpPr>
        <p:spPr bwMode="auto">
          <a:xfrm flipH="1" flipV="1">
            <a:off x="4140200" y="3933825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8" name="Line 56"/>
          <p:cNvSpPr>
            <a:spLocks noChangeShapeType="1"/>
          </p:cNvSpPr>
          <p:nvPr/>
        </p:nvSpPr>
        <p:spPr bwMode="auto">
          <a:xfrm flipV="1">
            <a:off x="3278188" y="4437063"/>
            <a:ext cx="214312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69" name="Line 57"/>
          <p:cNvSpPr>
            <a:spLocks noChangeShapeType="1"/>
          </p:cNvSpPr>
          <p:nvPr/>
        </p:nvSpPr>
        <p:spPr bwMode="auto">
          <a:xfrm flipH="1" flipV="1">
            <a:off x="3276600" y="4437063"/>
            <a:ext cx="215900" cy="2159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370" name="Line 58"/>
          <p:cNvSpPr>
            <a:spLocks noChangeShapeType="1"/>
          </p:cNvSpPr>
          <p:nvPr/>
        </p:nvSpPr>
        <p:spPr bwMode="auto">
          <a:xfrm flipH="1" flipV="1">
            <a:off x="2627313" y="5373688"/>
            <a:ext cx="144462" cy="50323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 flipH="1">
            <a:off x="1476375" y="4076700"/>
            <a:ext cx="863600" cy="6477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72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3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4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5" name="AutoShape 63"/>
          <p:cNvSpPr>
            <a:spLocks noChangeArrowheads="1"/>
          </p:cNvSpPr>
          <p:nvPr/>
        </p:nvSpPr>
        <p:spPr bwMode="auto">
          <a:xfrm>
            <a:off x="900113" y="6308725"/>
            <a:ext cx="1150937" cy="54927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6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7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8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79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0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1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2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3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4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385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86" name="Text Box 74"/>
          <p:cNvSpPr txBox="1">
            <a:spLocks noChangeArrowheads="1"/>
          </p:cNvSpPr>
          <p:nvPr/>
        </p:nvSpPr>
        <p:spPr bwMode="auto">
          <a:xfrm>
            <a:off x="250825" y="1844675"/>
            <a:ext cx="1296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808000"/>
                </a:solidFill>
                <a:latin typeface="Calibri" pitchFamily="34" charset="0"/>
              </a:rPr>
              <a:t>Cell membrane</a:t>
            </a:r>
          </a:p>
        </p:txBody>
      </p: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34925" y="4437063"/>
            <a:ext cx="1152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200">
                <a:solidFill>
                  <a:srgbClr val="996633"/>
                </a:solidFill>
                <a:latin typeface="Calibri" pitchFamily="34" charset="0"/>
              </a:rPr>
              <a:t>Nucleus</a:t>
            </a:r>
          </a:p>
        </p:txBody>
      </p:sp>
      <p:sp>
        <p:nvSpPr>
          <p:cNvPr id="13388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389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3390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3391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3392" name="Text Box 80"/>
          <p:cNvSpPr txBox="1">
            <a:spLocks noChangeArrowheads="1"/>
          </p:cNvSpPr>
          <p:nvPr/>
        </p:nvSpPr>
        <p:spPr bwMode="auto">
          <a:xfrm>
            <a:off x="1476375" y="645318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b="1" dirty="0">
                <a:solidFill>
                  <a:srgbClr val="00B050"/>
                </a:solidFill>
                <a:latin typeface="Calibri" pitchFamily="34" charset="0"/>
              </a:rPr>
              <a:t>DNA</a:t>
            </a:r>
          </a:p>
        </p:txBody>
      </p:sp>
      <p:sp>
        <p:nvSpPr>
          <p:cNvPr id="13393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5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396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397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3398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3399" name="Line 87"/>
          <p:cNvSpPr>
            <a:spLocks noChangeShapeType="1"/>
          </p:cNvSpPr>
          <p:nvPr/>
        </p:nvSpPr>
        <p:spPr bwMode="auto">
          <a:xfrm flipV="1">
            <a:off x="6300788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00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01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3402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3403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4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3405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6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07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3408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09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0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1" name="Rectangle 99"/>
          <p:cNvSpPr>
            <a:spLocks noChangeArrowheads="1"/>
          </p:cNvSpPr>
          <p:nvPr/>
        </p:nvSpPr>
        <p:spPr bwMode="auto">
          <a:xfrm>
            <a:off x="5724525" y="5157788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2" name="Line 100"/>
          <p:cNvSpPr>
            <a:spLocks noChangeShapeType="1"/>
          </p:cNvSpPr>
          <p:nvPr/>
        </p:nvSpPr>
        <p:spPr bwMode="auto">
          <a:xfrm flipV="1">
            <a:off x="6011863" y="3789363"/>
            <a:ext cx="73025" cy="136842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3" name="Rectangle 101"/>
          <p:cNvSpPr>
            <a:spLocks noChangeArrowheads="1"/>
          </p:cNvSpPr>
          <p:nvPr/>
        </p:nvSpPr>
        <p:spPr bwMode="auto">
          <a:xfrm>
            <a:off x="1258888" y="62372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4" name="Line 102"/>
          <p:cNvSpPr>
            <a:spLocks noChangeShapeType="1"/>
          </p:cNvSpPr>
          <p:nvPr/>
        </p:nvSpPr>
        <p:spPr bwMode="auto">
          <a:xfrm flipH="1" flipV="1">
            <a:off x="1619250" y="5949950"/>
            <a:ext cx="0" cy="287338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5" name="Rectangle 103"/>
          <p:cNvSpPr>
            <a:spLocks noChangeArrowheads="1"/>
          </p:cNvSpPr>
          <p:nvPr/>
        </p:nvSpPr>
        <p:spPr bwMode="auto">
          <a:xfrm>
            <a:off x="1619250" y="5734050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6" name="Line 104"/>
          <p:cNvSpPr>
            <a:spLocks noChangeShapeType="1"/>
          </p:cNvSpPr>
          <p:nvPr/>
        </p:nvSpPr>
        <p:spPr bwMode="auto">
          <a:xfrm flipV="1">
            <a:off x="2051050" y="5661025"/>
            <a:ext cx="649288" cy="144463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17" name="AutoShape 105"/>
          <p:cNvSpPr>
            <a:spLocks noChangeArrowheads="1"/>
          </p:cNvSpPr>
          <p:nvPr/>
        </p:nvSpPr>
        <p:spPr bwMode="auto">
          <a:xfrm>
            <a:off x="4716463" y="5013325"/>
            <a:ext cx="865187" cy="504825"/>
          </a:xfrm>
          <a:prstGeom prst="horizontalScroll">
            <a:avLst>
              <a:gd name="adj" fmla="val 12500"/>
            </a:avLst>
          </a:prstGeom>
          <a:noFill/>
          <a:ln w="15875">
            <a:solidFill>
              <a:srgbClr val="00B05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8" name="Rectangle 106"/>
          <p:cNvSpPr>
            <a:spLocks noChangeArrowheads="1"/>
          </p:cNvSpPr>
          <p:nvPr/>
        </p:nvSpPr>
        <p:spPr bwMode="auto">
          <a:xfrm>
            <a:off x="4859338" y="4941888"/>
            <a:ext cx="576262" cy="215900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19" name="Line 107"/>
          <p:cNvSpPr>
            <a:spLocks noChangeShapeType="1"/>
          </p:cNvSpPr>
          <p:nvPr/>
        </p:nvSpPr>
        <p:spPr bwMode="auto">
          <a:xfrm flipV="1">
            <a:off x="5076825" y="4797425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20" name="Line 108"/>
          <p:cNvSpPr>
            <a:spLocks noChangeShapeType="1"/>
          </p:cNvSpPr>
          <p:nvPr/>
        </p:nvSpPr>
        <p:spPr bwMode="auto">
          <a:xfrm>
            <a:off x="5076825" y="4797425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1" name="Line 109"/>
          <p:cNvSpPr>
            <a:spLocks noChangeShapeType="1"/>
          </p:cNvSpPr>
          <p:nvPr/>
        </p:nvSpPr>
        <p:spPr bwMode="auto">
          <a:xfrm flipH="1" flipV="1">
            <a:off x="5148263" y="4292600"/>
            <a:ext cx="719137" cy="8651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2" name="Line 110"/>
          <p:cNvSpPr>
            <a:spLocks noChangeShapeType="1"/>
          </p:cNvSpPr>
          <p:nvPr/>
        </p:nvSpPr>
        <p:spPr bwMode="auto">
          <a:xfrm>
            <a:off x="4427538" y="4076700"/>
            <a:ext cx="576262" cy="1008063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3" name="Freeform 111"/>
          <p:cNvSpPr>
            <a:spLocks/>
          </p:cNvSpPr>
          <p:nvPr/>
        </p:nvSpPr>
        <p:spPr bwMode="auto">
          <a:xfrm>
            <a:off x="3924300" y="1773238"/>
            <a:ext cx="2376488" cy="3024187"/>
          </a:xfrm>
          <a:custGeom>
            <a:avLst/>
            <a:gdLst>
              <a:gd name="T0" fmla="*/ 1295400 w 1497"/>
              <a:gd name="T1" fmla="*/ 3024187 h 1905"/>
              <a:gd name="T2" fmla="*/ 2160588 w 1497"/>
              <a:gd name="T3" fmla="*/ 1439862 h 1905"/>
              <a:gd name="T4" fmla="*/ 0 w 1497"/>
              <a:gd name="T5" fmla="*/ 0 h 1905"/>
              <a:gd name="T6" fmla="*/ 0 60000 65536"/>
              <a:gd name="T7" fmla="*/ 0 60000 65536"/>
              <a:gd name="T8" fmla="*/ 0 60000 65536"/>
              <a:gd name="T9" fmla="*/ 0 w 1497"/>
              <a:gd name="T10" fmla="*/ 0 h 1905"/>
              <a:gd name="T11" fmla="*/ 1497 w 1497"/>
              <a:gd name="T12" fmla="*/ 1905 h 1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7" h="1905">
                <a:moveTo>
                  <a:pt x="816" y="1905"/>
                </a:moveTo>
                <a:cubicBezTo>
                  <a:pt x="1156" y="1565"/>
                  <a:pt x="1497" y="1225"/>
                  <a:pt x="1361" y="907"/>
                </a:cubicBezTo>
                <a:cubicBezTo>
                  <a:pt x="1225" y="589"/>
                  <a:pt x="227" y="151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4" name="Line 112"/>
          <p:cNvSpPr>
            <a:spLocks noChangeShapeType="1"/>
          </p:cNvSpPr>
          <p:nvPr/>
        </p:nvSpPr>
        <p:spPr bwMode="auto">
          <a:xfrm flipV="1">
            <a:off x="4357688" y="5156200"/>
            <a:ext cx="0" cy="14446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3425" name="Line 113"/>
          <p:cNvSpPr>
            <a:spLocks noChangeShapeType="1"/>
          </p:cNvSpPr>
          <p:nvPr/>
        </p:nvSpPr>
        <p:spPr bwMode="auto">
          <a:xfrm>
            <a:off x="4357688" y="5156200"/>
            <a:ext cx="1428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6" name="Freeform 114"/>
          <p:cNvSpPr>
            <a:spLocks/>
          </p:cNvSpPr>
          <p:nvPr/>
        </p:nvSpPr>
        <p:spPr bwMode="auto">
          <a:xfrm>
            <a:off x="4427538" y="4005263"/>
            <a:ext cx="733425" cy="1152525"/>
          </a:xfrm>
          <a:custGeom>
            <a:avLst/>
            <a:gdLst>
              <a:gd name="T0" fmla="*/ 73025 w 462"/>
              <a:gd name="T1" fmla="*/ 1152525 h 726"/>
              <a:gd name="T2" fmla="*/ 720725 w 462"/>
              <a:gd name="T3" fmla="*/ 287338 h 726"/>
              <a:gd name="T4" fmla="*/ 0 w 462"/>
              <a:gd name="T5" fmla="*/ 0 h 726"/>
              <a:gd name="T6" fmla="*/ 0 60000 65536"/>
              <a:gd name="T7" fmla="*/ 0 60000 65536"/>
              <a:gd name="T8" fmla="*/ 0 60000 65536"/>
              <a:gd name="T9" fmla="*/ 0 w 462"/>
              <a:gd name="T10" fmla="*/ 0 h 726"/>
              <a:gd name="T11" fmla="*/ 462 w 462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2" h="726">
                <a:moveTo>
                  <a:pt x="46" y="726"/>
                </a:moveTo>
                <a:cubicBezTo>
                  <a:pt x="254" y="514"/>
                  <a:pt x="462" y="302"/>
                  <a:pt x="454" y="181"/>
                </a:cubicBezTo>
                <a:cubicBezTo>
                  <a:pt x="446" y="60"/>
                  <a:pt x="223" y="30"/>
                  <a:pt x="0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7" name="Oval 115"/>
          <p:cNvSpPr>
            <a:spLocks noChangeArrowheads="1"/>
          </p:cNvSpPr>
          <p:nvPr/>
        </p:nvSpPr>
        <p:spPr bwMode="auto">
          <a:xfrm>
            <a:off x="1979613" y="2565400"/>
            <a:ext cx="288925" cy="431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3428" name="Line 116"/>
          <p:cNvSpPr>
            <a:spLocks noChangeShapeType="1"/>
          </p:cNvSpPr>
          <p:nvPr/>
        </p:nvSpPr>
        <p:spPr bwMode="auto">
          <a:xfrm flipH="1">
            <a:off x="2124075" y="1990725"/>
            <a:ext cx="71438" cy="5016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29" name="Line 117"/>
          <p:cNvSpPr>
            <a:spLocks noChangeShapeType="1"/>
          </p:cNvSpPr>
          <p:nvPr/>
        </p:nvSpPr>
        <p:spPr bwMode="auto">
          <a:xfrm flipH="1">
            <a:off x="1331913" y="3068638"/>
            <a:ext cx="719137" cy="15843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30" name="Line 118"/>
          <p:cNvSpPr>
            <a:spLocks noChangeShapeType="1"/>
          </p:cNvSpPr>
          <p:nvPr/>
        </p:nvSpPr>
        <p:spPr bwMode="auto">
          <a:xfrm flipH="1">
            <a:off x="2339975" y="2420938"/>
            <a:ext cx="792163" cy="287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3431" name="Freeform 119"/>
          <p:cNvSpPr>
            <a:spLocks/>
          </p:cNvSpPr>
          <p:nvPr/>
        </p:nvSpPr>
        <p:spPr bwMode="auto">
          <a:xfrm>
            <a:off x="3708400" y="5373688"/>
            <a:ext cx="2327275" cy="623887"/>
          </a:xfrm>
          <a:custGeom>
            <a:avLst/>
            <a:gdLst>
              <a:gd name="T0" fmla="*/ 0 w 1466"/>
              <a:gd name="T1" fmla="*/ 287337 h 393"/>
              <a:gd name="T2" fmla="*/ 1943100 w 1466"/>
              <a:gd name="T3" fmla="*/ 576262 h 393"/>
              <a:gd name="T4" fmla="*/ 2303463 w 1466"/>
              <a:gd name="T5" fmla="*/ 0 h 393"/>
              <a:gd name="T6" fmla="*/ 0 60000 65536"/>
              <a:gd name="T7" fmla="*/ 0 60000 65536"/>
              <a:gd name="T8" fmla="*/ 0 60000 65536"/>
              <a:gd name="T9" fmla="*/ 0 w 1466"/>
              <a:gd name="T10" fmla="*/ 0 h 393"/>
              <a:gd name="T11" fmla="*/ 1466 w 1466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6" h="393">
                <a:moveTo>
                  <a:pt x="0" y="181"/>
                </a:moveTo>
                <a:cubicBezTo>
                  <a:pt x="491" y="287"/>
                  <a:pt x="982" y="393"/>
                  <a:pt x="1224" y="363"/>
                </a:cubicBezTo>
                <a:cubicBezTo>
                  <a:pt x="1466" y="333"/>
                  <a:pt x="1413" y="60"/>
                  <a:pt x="1451" y="0"/>
                </a:cubicBezTo>
              </a:path>
            </a:pathLst>
          </a:custGeom>
          <a:noFill/>
          <a:ln w="15875">
            <a:solidFill>
              <a:srgbClr val="66FF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36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0"/>
            <a:ext cx="3234358" cy="323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636912"/>
            <a:ext cx="3956844" cy="3945441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39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0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1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5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2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53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4354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4355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4356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7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8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9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60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4361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4362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4363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4364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4365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6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4367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8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69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4370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1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2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0" name="Balra nyíl 119"/>
          <p:cNvSpPr/>
          <p:nvPr/>
        </p:nvSpPr>
        <p:spPr>
          <a:xfrm rot="1593795">
            <a:off x="1809238" y="2139737"/>
            <a:ext cx="4810756" cy="2920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Balra nyíl 120"/>
          <p:cNvSpPr/>
          <p:nvPr/>
        </p:nvSpPr>
        <p:spPr>
          <a:xfrm rot="1527075">
            <a:off x="1422906" y="2734747"/>
            <a:ext cx="5207834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2" name="Balra nyíl 121"/>
          <p:cNvSpPr/>
          <p:nvPr/>
        </p:nvSpPr>
        <p:spPr>
          <a:xfrm rot="1113129">
            <a:off x="1307944" y="3778123"/>
            <a:ext cx="5183671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3" name="Balra nyíl 122"/>
          <p:cNvSpPr/>
          <p:nvPr/>
        </p:nvSpPr>
        <p:spPr>
          <a:xfrm rot="193695">
            <a:off x="1545116" y="5397275"/>
            <a:ext cx="4953755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4" name="Balra nyíl 123"/>
          <p:cNvSpPr/>
          <p:nvPr/>
        </p:nvSpPr>
        <p:spPr>
          <a:xfrm>
            <a:off x="1566373" y="6328341"/>
            <a:ext cx="4882052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78" name="Szövegdoboz 124"/>
          <p:cNvSpPr txBox="1">
            <a:spLocks noChangeArrowheads="1"/>
          </p:cNvSpPr>
          <p:nvPr/>
        </p:nvSpPr>
        <p:spPr bwMode="auto">
          <a:xfrm>
            <a:off x="179512" y="2060848"/>
            <a:ext cx="208756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ABS</a:t>
            </a: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TRED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RedFly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EdgeDB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JASPAR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TFe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HTRIdb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ENCODE</a:t>
            </a: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79" name="Téglalap 127"/>
          <p:cNvSpPr>
            <a:spLocks noChangeArrowheads="1"/>
          </p:cNvSpPr>
          <p:nvPr/>
        </p:nvSpPr>
        <p:spPr bwMode="auto">
          <a:xfrm>
            <a:off x="179388" y="4509120"/>
            <a:ext cx="12838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MPromDB</a:t>
            </a: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miRGen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PutMir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TransMir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80" name="Téglalap 129"/>
          <p:cNvSpPr>
            <a:spLocks noChangeArrowheads="1"/>
          </p:cNvSpPr>
          <p:nvPr/>
        </p:nvSpPr>
        <p:spPr bwMode="auto">
          <a:xfrm>
            <a:off x="179388" y="5877545"/>
            <a:ext cx="12447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miRecords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TarBase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C00000"/>
                </a:solidFill>
                <a:latin typeface="Calibri" pitchFamily="34" charset="0"/>
              </a:rPr>
              <a:t>ENCODE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32" name="Téglalap 131"/>
          <p:cNvSpPr/>
          <p:nvPr/>
        </p:nvSpPr>
        <p:spPr>
          <a:xfrm>
            <a:off x="4788024" y="1846263"/>
            <a:ext cx="1177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miRBase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miROrtho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3" name="Téglalap 132"/>
          <p:cNvSpPr/>
          <p:nvPr/>
        </p:nvSpPr>
        <p:spPr>
          <a:xfrm>
            <a:off x="4788024" y="1547500"/>
            <a:ext cx="1230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MPromDB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4383" name="Téglalap 133"/>
          <p:cNvSpPr>
            <a:spLocks noChangeArrowheads="1"/>
          </p:cNvSpPr>
          <p:nvPr/>
        </p:nvSpPr>
        <p:spPr bwMode="auto">
          <a:xfrm>
            <a:off x="179512" y="1484784"/>
            <a:ext cx="1092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Fantom4</a:t>
            </a:r>
          </a:p>
        </p:txBody>
      </p:sp>
      <p:sp>
        <p:nvSpPr>
          <p:cNvPr id="14384" name="Téglalap 134"/>
          <p:cNvSpPr>
            <a:spLocks noChangeArrowheads="1"/>
          </p:cNvSpPr>
          <p:nvPr/>
        </p:nvSpPr>
        <p:spPr bwMode="auto">
          <a:xfrm>
            <a:off x="179512" y="115888"/>
            <a:ext cx="19489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Reactome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000000"/>
                </a:solidFill>
                <a:latin typeface="Calibri" pitchFamily="34" charset="0"/>
              </a:rPr>
              <a:t>SignaLink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ConsensusPathDB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136" name="Téglalap 135"/>
          <p:cNvSpPr/>
          <p:nvPr/>
        </p:nvSpPr>
        <p:spPr>
          <a:xfrm>
            <a:off x="3635896" y="672827"/>
            <a:ext cx="252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wTF2.1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FlyTF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A census of human</a:t>
            </a: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TFs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7" name="Balra nyíl 136"/>
          <p:cNvSpPr/>
          <p:nvPr/>
        </p:nvSpPr>
        <p:spPr>
          <a:xfrm>
            <a:off x="6084888" y="2060575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8" name="Balra nyíl 137"/>
          <p:cNvSpPr/>
          <p:nvPr/>
        </p:nvSpPr>
        <p:spPr>
          <a:xfrm>
            <a:off x="6084888" y="1557338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9" name="Balra nyíl 138"/>
          <p:cNvSpPr/>
          <p:nvPr/>
        </p:nvSpPr>
        <p:spPr>
          <a:xfrm>
            <a:off x="6084888" y="1052513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0" name="Balra nyíl 139"/>
          <p:cNvSpPr/>
          <p:nvPr/>
        </p:nvSpPr>
        <p:spPr>
          <a:xfrm>
            <a:off x="2267744" y="547414"/>
            <a:ext cx="4248944" cy="215999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90" name="Szövegdoboz 140"/>
          <p:cNvSpPr txBox="1">
            <a:spLocks noChangeArrowheads="1"/>
          </p:cNvSpPr>
          <p:nvPr/>
        </p:nvSpPr>
        <p:spPr bwMode="auto">
          <a:xfrm rot="799774">
            <a:off x="2179638" y="4227517"/>
            <a:ext cx="32400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Interaction</a:t>
            </a:r>
            <a:r>
              <a:rPr lang="hu-HU" sz="2800" b="1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data</a:t>
            </a:r>
            <a:endParaRPr lang="hu-HU" sz="28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2" name="Szövegdoboz 141"/>
          <p:cNvSpPr txBox="1"/>
          <p:nvPr/>
        </p:nvSpPr>
        <p:spPr>
          <a:xfrm>
            <a:off x="3348038" y="188640"/>
            <a:ext cx="3240087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Component</a:t>
            </a:r>
            <a:r>
              <a:rPr lang="hu-HU" sz="2200" b="1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data</a:t>
            </a:r>
            <a:endParaRPr lang="hu-HU" sz="22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92041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57" y="1235893"/>
            <a:ext cx="7930083" cy="478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zövegdoboz 4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i="1" dirty="0" err="1" smtClean="0"/>
              <a:t>Trends</a:t>
            </a:r>
            <a:r>
              <a:rPr lang="hu-HU" i="1" dirty="0" smtClean="0"/>
              <a:t> </a:t>
            </a:r>
            <a:r>
              <a:rPr lang="hu-HU" i="1" dirty="0" err="1"/>
              <a:t>Biochem</a:t>
            </a:r>
            <a:r>
              <a:rPr lang="hu-HU" i="1" dirty="0"/>
              <a:t> </a:t>
            </a:r>
            <a:r>
              <a:rPr lang="hu-HU" i="1" dirty="0" err="1" smtClean="0"/>
              <a:t>Sci</a:t>
            </a:r>
            <a:r>
              <a:rPr lang="hu-HU" i="1" dirty="0" smtClean="0"/>
              <a:t>,</a:t>
            </a:r>
            <a:r>
              <a:rPr lang="hu-HU" dirty="0" smtClean="0"/>
              <a:t> </a:t>
            </a:r>
            <a:r>
              <a:rPr lang="hu-HU" b="1" dirty="0"/>
              <a:t>32</a:t>
            </a:r>
            <a:r>
              <a:rPr lang="hu-HU" dirty="0"/>
              <a:t>: </a:t>
            </a:r>
            <a:r>
              <a:rPr lang="hu-HU" dirty="0" smtClean="0"/>
              <a:t>320–331 (2007)</a:t>
            </a:r>
            <a:endParaRPr lang="hu-HU" dirty="0"/>
          </a:p>
        </p:txBody>
      </p:sp>
      <p:sp>
        <p:nvSpPr>
          <p:cNvPr id="6" name="Cím 2"/>
          <p:cNvSpPr txBox="1">
            <a:spLocks/>
          </p:cNvSpPr>
          <p:nvPr/>
        </p:nvSpPr>
        <p:spPr>
          <a:xfrm>
            <a:off x="0" y="72008"/>
            <a:ext cx="91440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Embedding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pathways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into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interaction</a:t>
            </a:r>
            <a:r>
              <a:rPr kumimoji="0" lang="hu-H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3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networks</a:t>
            </a:r>
            <a:endParaRPr kumimoji="0" lang="hu-HU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7139891"/>
      </p:ext>
    </p:extLst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 helye 9"/>
          <p:cNvSpPr>
            <a:spLocks noGrp="1"/>
          </p:cNvSpPr>
          <p:nvPr>
            <p:ph type="body" idx="1"/>
          </p:nvPr>
        </p:nvSpPr>
        <p:spPr>
          <a:xfrm>
            <a:off x="107504" y="638150"/>
            <a:ext cx="4317876" cy="63976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Experimentally found interactions</a:t>
            </a:r>
            <a:endParaRPr lang="en-GB" dirty="0"/>
          </a:p>
        </p:txBody>
      </p:sp>
      <p:sp>
        <p:nvSpPr>
          <p:cNvPr id="11" name="Tartalom helye 10"/>
          <p:cNvSpPr>
            <a:spLocks noGrp="1"/>
          </p:cNvSpPr>
          <p:nvPr>
            <p:ph sz="half" idx="2"/>
          </p:nvPr>
        </p:nvSpPr>
        <p:spPr>
          <a:xfrm>
            <a:off x="179512" y="1277912"/>
            <a:ext cx="4104456" cy="395128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Small-scale </a:t>
            </a:r>
            <a:r>
              <a:rPr lang="en-GB" sz="1400" dirty="0" smtClean="0"/>
              <a:t>(precise, can be directed, should be collected)</a:t>
            </a:r>
            <a:endParaRPr lang="en-GB" sz="1600" dirty="0" smtClean="0"/>
          </a:p>
          <a:p>
            <a:r>
              <a:rPr lang="en-GB" sz="1800" dirty="0" smtClean="0"/>
              <a:t>Large-scale</a:t>
            </a:r>
            <a:r>
              <a:rPr lang="en-GB" sz="1600" dirty="0" smtClean="0"/>
              <a:t> </a:t>
            </a:r>
            <a:r>
              <a:rPr lang="en-GB" sz="1400" dirty="0" smtClean="0"/>
              <a:t>(limited structural details, generally undirected, found in data repositories)</a:t>
            </a:r>
            <a:endParaRPr lang="en-GB" sz="1600" dirty="0" smtClean="0"/>
          </a:p>
          <a:p>
            <a:r>
              <a:rPr lang="en-GB" sz="1800" dirty="0" smtClean="0"/>
              <a:t>HPRD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2"/>
              </a:rPr>
              <a:t>http://hprd.org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BioGRID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http://thebiogrid.org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IntAct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4"/>
              </a:rPr>
              <a:t>http://www.ebi.ac.uk/intact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MINT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5"/>
              </a:rPr>
              <a:t>http://mint.bio.uniroma2.it</a:t>
            </a:r>
            <a:r>
              <a:rPr lang="en-GB" sz="1600" dirty="0" smtClean="0"/>
              <a:t>) </a:t>
            </a:r>
          </a:p>
          <a:p>
            <a:r>
              <a:rPr lang="hu-HU" sz="1800" dirty="0" err="1" smtClean="0"/>
              <a:t>DroID</a:t>
            </a:r>
            <a:r>
              <a:rPr lang="hu-HU" sz="1800" dirty="0" smtClean="0"/>
              <a:t>, WI8, etc.</a:t>
            </a:r>
            <a:endParaRPr lang="en-GB" sz="1800" dirty="0" smtClean="0"/>
          </a:p>
        </p:txBody>
      </p:sp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4418657" y="620688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4427984" y="1268760"/>
            <a:ext cx="4608511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i="1" dirty="0"/>
              <a:t>(</a:t>
            </a:r>
            <a:r>
              <a:rPr lang="hu-HU" sz="1600" i="1" dirty="0" err="1"/>
              <a:t>interologs</a:t>
            </a:r>
            <a:r>
              <a:rPr lang="hu-HU" sz="1600" i="1" dirty="0"/>
              <a:t>)</a:t>
            </a:r>
            <a:endParaRPr lang="hu-HU" sz="1800" i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dirty="0" err="1" smtClean="0"/>
              <a:t>Domain-domain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07504" y="4005064"/>
            <a:ext cx="4200374" cy="2794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Csoportba foglalás 29"/>
          <p:cNvGrpSpPr>
            <a:grpSpLocks/>
          </p:cNvGrpSpPr>
          <p:nvPr/>
        </p:nvGrpSpPr>
        <p:grpSpPr bwMode="auto">
          <a:xfrm>
            <a:off x="7596336" y="3933056"/>
            <a:ext cx="1122362" cy="1306513"/>
            <a:chOff x="1459795" y="1828963"/>
            <a:chExt cx="1122341" cy="1305881"/>
          </a:xfrm>
        </p:grpSpPr>
        <p:sp>
          <p:nvSpPr>
            <p:cNvPr id="14" name="Kör 13"/>
            <p:cNvSpPr/>
            <p:nvPr/>
          </p:nvSpPr>
          <p:spPr>
            <a:xfrm rot="6361999">
              <a:off x="1459252" y="1829506"/>
              <a:ext cx="1080565" cy="1079480"/>
            </a:xfrm>
            <a:prstGeom prst="pi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  <p:grpSp>
          <p:nvGrpSpPr>
            <p:cNvPr id="15" name="Csoportba foglalás 15"/>
            <p:cNvGrpSpPr>
              <a:grpSpLocks/>
            </p:cNvGrpSpPr>
            <p:nvPr/>
          </p:nvGrpSpPr>
          <p:grpSpPr bwMode="auto">
            <a:xfrm rot="-2597141">
              <a:off x="1604112" y="2156820"/>
              <a:ext cx="978024" cy="978024"/>
              <a:chOff x="4009256" y="2794248"/>
              <a:chExt cx="978024" cy="978024"/>
            </a:xfrm>
          </p:grpSpPr>
          <p:sp>
            <p:nvSpPr>
              <p:cNvPr id="16" name="Ellipszis 15"/>
              <p:cNvSpPr/>
              <p:nvPr/>
            </p:nvSpPr>
            <p:spPr>
              <a:xfrm>
                <a:off x="4009239" y="2793029"/>
                <a:ext cx="215896" cy="21579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7" name="Ellipszis 16"/>
              <p:cNvSpPr/>
              <p:nvPr/>
            </p:nvSpPr>
            <p:spPr>
              <a:xfrm>
                <a:off x="4162046" y="2945606"/>
                <a:ext cx="215896" cy="21579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8" name="Ellipszis 17"/>
              <p:cNvSpPr/>
              <p:nvPr/>
            </p:nvSpPr>
            <p:spPr>
              <a:xfrm>
                <a:off x="4314853" y="3098184"/>
                <a:ext cx="215896" cy="21579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19" name="Ellipszis 18"/>
              <p:cNvSpPr/>
              <p:nvPr/>
            </p:nvSpPr>
            <p:spPr>
              <a:xfrm>
                <a:off x="4465415" y="3250829"/>
                <a:ext cx="215896" cy="21579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20" name="Ellipszis 19"/>
              <p:cNvSpPr/>
              <p:nvPr/>
            </p:nvSpPr>
            <p:spPr>
              <a:xfrm>
                <a:off x="4618222" y="3403407"/>
                <a:ext cx="215896" cy="2157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  <p:sp>
            <p:nvSpPr>
              <p:cNvPr id="21" name="Ellipszis 20"/>
              <p:cNvSpPr/>
              <p:nvPr/>
            </p:nvSpPr>
            <p:spPr>
              <a:xfrm>
                <a:off x="4771028" y="3555984"/>
                <a:ext cx="215896" cy="215796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u-HU"/>
              </a:p>
            </p:txBody>
          </p:sp>
        </p:grpSp>
      </p:grpSp>
      <p:grpSp>
        <p:nvGrpSpPr>
          <p:cNvPr id="22" name="Csoportba foglalás 16"/>
          <p:cNvGrpSpPr>
            <a:grpSpLocks/>
          </p:cNvGrpSpPr>
          <p:nvPr/>
        </p:nvGrpSpPr>
        <p:grpSpPr bwMode="auto">
          <a:xfrm rot="-2597141">
            <a:off x="6876010" y="2204619"/>
            <a:ext cx="1739900" cy="1739900"/>
            <a:chOff x="3552056" y="2337048"/>
            <a:chExt cx="1740024" cy="1740024"/>
          </a:xfrm>
        </p:grpSpPr>
        <p:sp>
          <p:nvSpPr>
            <p:cNvPr id="23" name="Ellipszis 22"/>
            <p:cNvSpPr/>
            <p:nvPr/>
          </p:nvSpPr>
          <p:spPr>
            <a:xfrm>
              <a:off x="3552253" y="2335724"/>
              <a:ext cx="215915" cy="215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4" name="Ellipszis 23"/>
            <p:cNvSpPr/>
            <p:nvPr/>
          </p:nvSpPr>
          <p:spPr>
            <a:xfrm>
              <a:off x="3705073" y="2488386"/>
              <a:ext cx="215915" cy="21591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5" name="Ellipszis 24"/>
            <p:cNvSpPr/>
            <p:nvPr/>
          </p:nvSpPr>
          <p:spPr>
            <a:xfrm>
              <a:off x="3856738" y="2639960"/>
              <a:ext cx="215915" cy="21591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6" name="Ellipszis 25"/>
            <p:cNvSpPr/>
            <p:nvPr/>
          </p:nvSpPr>
          <p:spPr>
            <a:xfrm>
              <a:off x="4009558" y="2792622"/>
              <a:ext cx="215915" cy="21591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7" name="Ellipszis 26"/>
            <p:cNvSpPr/>
            <p:nvPr/>
          </p:nvSpPr>
          <p:spPr>
            <a:xfrm>
              <a:off x="4162378" y="2945285"/>
              <a:ext cx="215915" cy="2159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8" name="Ellipszis 27"/>
            <p:cNvSpPr/>
            <p:nvPr/>
          </p:nvSpPr>
          <p:spPr>
            <a:xfrm>
              <a:off x="4314110" y="3099102"/>
              <a:ext cx="215915" cy="21591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9" name="Ellipszis 28"/>
            <p:cNvSpPr/>
            <p:nvPr/>
          </p:nvSpPr>
          <p:spPr>
            <a:xfrm>
              <a:off x="4465774" y="3250676"/>
              <a:ext cx="215915" cy="215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0" name="Ellipszis 29"/>
            <p:cNvSpPr/>
            <p:nvPr/>
          </p:nvSpPr>
          <p:spPr>
            <a:xfrm>
              <a:off x="4618595" y="3403338"/>
              <a:ext cx="215915" cy="2159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1" name="Ellipszis 30"/>
            <p:cNvSpPr/>
            <p:nvPr/>
          </p:nvSpPr>
          <p:spPr>
            <a:xfrm>
              <a:off x="4771415" y="3556000"/>
              <a:ext cx="215915" cy="21591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2" name="Ellipszis 31"/>
            <p:cNvSpPr/>
            <p:nvPr/>
          </p:nvSpPr>
          <p:spPr>
            <a:xfrm>
              <a:off x="4923080" y="3707574"/>
              <a:ext cx="215915" cy="215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33" name="Ellipszis 32"/>
            <p:cNvSpPr/>
            <p:nvPr/>
          </p:nvSpPr>
          <p:spPr>
            <a:xfrm>
              <a:off x="5075900" y="3860236"/>
              <a:ext cx="215915" cy="21591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</p:grpSp>
      <p:sp>
        <p:nvSpPr>
          <p:cNvPr id="34" name="Kör 33"/>
          <p:cNvSpPr/>
          <p:nvPr/>
        </p:nvSpPr>
        <p:spPr>
          <a:xfrm rot="6361999">
            <a:off x="6572477" y="5141445"/>
            <a:ext cx="1081087" cy="1081088"/>
          </a:xfrm>
          <a:prstGeom prst="pi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488005" y="3932681"/>
            <a:ext cx="165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Domain-motif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ELM server)</a:t>
            </a:r>
            <a:endParaRPr lang="hu-HU" dirty="0"/>
          </a:p>
        </p:txBody>
      </p:sp>
      <p:sp>
        <p:nvSpPr>
          <p:cNvPr id="36" name="Szövegdoboz 35"/>
          <p:cNvSpPr txBox="1"/>
          <p:nvPr/>
        </p:nvSpPr>
        <p:spPr>
          <a:xfrm>
            <a:off x="4427984" y="2608456"/>
            <a:ext cx="21490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Protein </a:t>
            </a:r>
            <a:r>
              <a:rPr lang="hu-HU" dirty="0" err="1" smtClean="0"/>
              <a:t>sequence</a:t>
            </a:r>
            <a:r>
              <a:rPr lang="hu-HU" dirty="0" smtClean="0"/>
              <a:t> of a protein of interest</a:t>
            </a:r>
            <a:br>
              <a:rPr lang="hu-HU" dirty="0" smtClean="0"/>
            </a:b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</a:t>
            </a:r>
            <a:r>
              <a:rPr lang="hu-HU" sz="1600" dirty="0" err="1" smtClean="0"/>
              <a:t>from</a:t>
            </a:r>
            <a:r>
              <a:rPr lang="hu-HU" sz="1600" dirty="0" smtClean="0"/>
              <a:t> </a:t>
            </a:r>
            <a:r>
              <a:rPr lang="hu-HU" sz="1600" dirty="0" err="1" smtClean="0"/>
              <a:t>UniProt</a:t>
            </a:r>
            <a:r>
              <a:rPr lang="hu-HU" sz="1600" dirty="0" smtClean="0"/>
              <a:t>)</a:t>
            </a:r>
            <a:endParaRPr lang="hu-HU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5220072" y="623905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/>
              <a:t>Predicted</a:t>
            </a:r>
            <a:r>
              <a:rPr lang="hu-HU" b="1" dirty="0" smtClean="0"/>
              <a:t> PPI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</a:p>
          <a:p>
            <a:pPr algn="ctr"/>
            <a:r>
              <a:rPr lang="hu-HU" b="1" dirty="0" err="1" smtClean="0"/>
              <a:t>domain-motif</a:t>
            </a:r>
            <a:r>
              <a:rPr lang="hu-HU" b="1" dirty="0" smtClean="0"/>
              <a:t> </a:t>
            </a:r>
            <a:r>
              <a:rPr lang="hu-HU" b="1" dirty="0" err="1" smtClean="0"/>
              <a:t>interaction</a:t>
            </a:r>
            <a:endParaRPr lang="hu-HU" b="1" dirty="0"/>
          </a:p>
        </p:txBody>
      </p:sp>
      <p:sp>
        <p:nvSpPr>
          <p:cNvPr id="38" name="Szövegdoboz 37"/>
          <p:cNvSpPr txBox="1"/>
          <p:nvPr/>
        </p:nvSpPr>
        <p:spPr>
          <a:xfrm>
            <a:off x="4499992" y="5230941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Enzymatic</a:t>
            </a:r>
            <a:r>
              <a:rPr lang="hu-HU" dirty="0" smtClean="0"/>
              <a:t> </a:t>
            </a:r>
            <a:r>
              <a:rPr lang="hu-HU" dirty="0" err="1" smtClean="0"/>
              <a:t>domain</a:t>
            </a:r>
            <a:r>
              <a:rPr lang="hu-HU" dirty="0" smtClean="0"/>
              <a:t> </a:t>
            </a:r>
            <a:r>
              <a:rPr lang="hu-HU" dirty="0" err="1" smtClean="0"/>
              <a:t>capable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target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protein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045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93 L -0.07136 0.41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022E-16 L -0.1085 0.1777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35" grpId="0"/>
      <p:bldP spid="36" grpId="0"/>
      <p:bldP spid="37" grpId="0"/>
      <p:bldP spid="3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 helye 9"/>
          <p:cNvSpPr>
            <a:spLocks noGrp="1"/>
          </p:cNvSpPr>
          <p:nvPr>
            <p:ph type="body" idx="1"/>
          </p:nvPr>
        </p:nvSpPr>
        <p:spPr>
          <a:xfrm>
            <a:off x="107504" y="638150"/>
            <a:ext cx="4317876" cy="63976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Experimentally found interactions</a:t>
            </a:r>
            <a:endParaRPr lang="en-GB" dirty="0"/>
          </a:p>
        </p:txBody>
      </p:sp>
      <p:sp>
        <p:nvSpPr>
          <p:cNvPr id="11" name="Tartalom helye 10"/>
          <p:cNvSpPr>
            <a:spLocks noGrp="1"/>
          </p:cNvSpPr>
          <p:nvPr>
            <p:ph sz="half" idx="2"/>
          </p:nvPr>
        </p:nvSpPr>
        <p:spPr>
          <a:xfrm>
            <a:off x="179512" y="1277912"/>
            <a:ext cx="4104456" cy="395128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Small-scale </a:t>
            </a:r>
            <a:r>
              <a:rPr lang="en-GB" sz="1400" dirty="0" smtClean="0"/>
              <a:t>(precise, can be directed, should be collected)</a:t>
            </a:r>
            <a:endParaRPr lang="en-GB" sz="1600" dirty="0" smtClean="0"/>
          </a:p>
          <a:p>
            <a:r>
              <a:rPr lang="en-GB" sz="1800" dirty="0" smtClean="0"/>
              <a:t>Large-scale</a:t>
            </a:r>
            <a:r>
              <a:rPr lang="en-GB" sz="1600" dirty="0" smtClean="0"/>
              <a:t> </a:t>
            </a:r>
            <a:r>
              <a:rPr lang="en-GB" sz="1400" dirty="0" smtClean="0"/>
              <a:t>(limited structural details, generally undirected, found in data repositories)</a:t>
            </a:r>
            <a:endParaRPr lang="en-GB" sz="1600" dirty="0" smtClean="0"/>
          </a:p>
          <a:p>
            <a:r>
              <a:rPr lang="en-GB" sz="1800" dirty="0" smtClean="0"/>
              <a:t>HPRD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2"/>
              </a:rPr>
              <a:t>http://hprd.org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BioGRID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http://thebiogrid.org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IntAct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4"/>
              </a:rPr>
              <a:t>http://www.ebi.ac.uk/intact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MINT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5"/>
              </a:rPr>
              <a:t>http://mint.bio.uniroma2.it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…</a:t>
            </a:r>
          </a:p>
        </p:txBody>
      </p:sp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4418657" y="620688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4427984" y="1268760"/>
            <a:ext cx="4716016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i="1" dirty="0"/>
              <a:t>(</a:t>
            </a:r>
            <a:r>
              <a:rPr lang="hu-HU" sz="1600" i="1" dirty="0" err="1"/>
              <a:t>interologs</a:t>
            </a:r>
            <a:r>
              <a:rPr lang="hu-HU" sz="1600" i="1" dirty="0"/>
              <a:t>)</a:t>
            </a:r>
            <a:endParaRPr lang="hu-HU" sz="1800" i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b="1" u="sng" dirty="0" err="1" smtClean="0"/>
              <a:t>interaction</a:t>
            </a:r>
            <a:r>
              <a:rPr lang="hu-HU" sz="1600" b="1" dirty="0" smtClean="0"/>
              <a:t> </a:t>
            </a:r>
            <a:r>
              <a:rPr lang="hu-HU" sz="1600" dirty="0" smtClean="0"/>
              <a:t>&amp; </a:t>
            </a:r>
            <a:r>
              <a:rPr lang="hu-HU" sz="1600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07504" y="4005064"/>
            <a:ext cx="4200374" cy="2794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Csoportba foglalás 16"/>
          <p:cNvGrpSpPr>
            <a:grpSpLocks/>
          </p:cNvGrpSpPr>
          <p:nvPr/>
        </p:nvGrpSpPr>
        <p:grpSpPr bwMode="auto">
          <a:xfrm>
            <a:off x="6948264" y="2420888"/>
            <a:ext cx="1025525" cy="595313"/>
            <a:chOff x="2236458" y="2363031"/>
            <a:chExt cx="1026086" cy="594851"/>
          </a:xfrm>
        </p:grpSpPr>
        <p:sp>
          <p:nvSpPr>
            <p:cNvPr id="40" name="Könnycsepp 39"/>
            <p:cNvSpPr/>
            <p:nvPr/>
          </p:nvSpPr>
          <p:spPr>
            <a:xfrm rot="2787057">
              <a:off x="2232082" y="2367407"/>
              <a:ext cx="588506" cy="579754"/>
            </a:xfrm>
            <a:prstGeom prst="teardrop">
              <a:avLst>
                <a:gd name="adj" fmla="val 100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41" name="Kör 40"/>
            <p:cNvSpPr/>
            <p:nvPr/>
          </p:nvSpPr>
          <p:spPr>
            <a:xfrm rot="13566149">
              <a:off x="2686347" y="2381685"/>
              <a:ext cx="575816" cy="576578"/>
            </a:xfrm>
            <a:prstGeom prst="pi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Csoportba foglalás 64"/>
          <p:cNvGrpSpPr>
            <a:grpSpLocks/>
          </p:cNvGrpSpPr>
          <p:nvPr/>
        </p:nvGrpSpPr>
        <p:grpSpPr bwMode="auto">
          <a:xfrm>
            <a:off x="6939087" y="3813572"/>
            <a:ext cx="1152525" cy="2159795"/>
            <a:chOff x="1359160" y="3573016"/>
            <a:chExt cx="1152128" cy="2159447"/>
          </a:xfrm>
        </p:grpSpPr>
        <p:cxnSp>
          <p:nvCxnSpPr>
            <p:cNvPr id="43" name="Egyenes összekötő 42"/>
            <p:cNvCxnSpPr>
              <a:stCxn id="63" idx="6"/>
              <a:endCxn id="58" idx="2"/>
            </p:cNvCxnSpPr>
            <p:nvPr/>
          </p:nvCxnSpPr>
          <p:spPr>
            <a:xfrm>
              <a:off x="1430573" y="3573810"/>
              <a:ext cx="8379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gyenes összekötő 43"/>
            <p:cNvCxnSpPr>
              <a:stCxn id="63" idx="6"/>
              <a:endCxn id="60" idx="2"/>
            </p:cNvCxnSpPr>
            <p:nvPr/>
          </p:nvCxnSpPr>
          <p:spPr>
            <a:xfrm>
              <a:off x="1430573" y="3573810"/>
              <a:ext cx="837911" cy="143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gyenes összekötő 44"/>
            <p:cNvCxnSpPr>
              <a:stCxn id="63" idx="6"/>
              <a:endCxn id="59" idx="2"/>
            </p:cNvCxnSpPr>
            <p:nvPr/>
          </p:nvCxnSpPr>
          <p:spPr>
            <a:xfrm>
              <a:off x="1430573" y="3573810"/>
              <a:ext cx="837911" cy="2158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gyenes összekötő 45"/>
            <p:cNvCxnSpPr/>
            <p:nvPr/>
          </p:nvCxnSpPr>
          <p:spPr>
            <a:xfrm>
              <a:off x="1359160" y="3573016"/>
              <a:ext cx="1152128" cy="720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gyenes összekötő 46"/>
            <p:cNvCxnSpPr>
              <a:stCxn id="58" idx="2"/>
              <a:endCxn id="64" idx="6"/>
            </p:cNvCxnSpPr>
            <p:nvPr/>
          </p:nvCxnSpPr>
          <p:spPr>
            <a:xfrm flipH="1">
              <a:off x="1430573" y="3573810"/>
              <a:ext cx="837911" cy="792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gyenes összekötő 47"/>
            <p:cNvCxnSpPr/>
            <p:nvPr/>
          </p:nvCxnSpPr>
          <p:spPr>
            <a:xfrm flipV="1">
              <a:off x="1359160" y="4293625"/>
              <a:ext cx="1152128" cy="71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gyenes összekötő 48"/>
            <p:cNvCxnSpPr>
              <a:stCxn id="64" idx="6"/>
              <a:endCxn id="60" idx="2"/>
            </p:cNvCxnSpPr>
            <p:nvPr/>
          </p:nvCxnSpPr>
          <p:spPr>
            <a:xfrm>
              <a:off x="1430573" y="4365846"/>
              <a:ext cx="837911" cy="647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gyenes összekötő 49"/>
            <p:cNvCxnSpPr/>
            <p:nvPr/>
          </p:nvCxnSpPr>
          <p:spPr>
            <a:xfrm flipV="1">
              <a:off x="1481356" y="4293625"/>
              <a:ext cx="1029932" cy="823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gyenes összekötő 50"/>
            <p:cNvCxnSpPr>
              <a:stCxn id="64" idx="6"/>
              <a:endCxn id="59" idx="2"/>
            </p:cNvCxnSpPr>
            <p:nvPr/>
          </p:nvCxnSpPr>
          <p:spPr>
            <a:xfrm>
              <a:off x="1430573" y="4365846"/>
              <a:ext cx="837911" cy="136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/>
            <p:cNvCxnSpPr>
              <a:stCxn id="65" idx="7"/>
              <a:endCxn id="58" idx="2"/>
            </p:cNvCxnSpPr>
            <p:nvPr/>
          </p:nvCxnSpPr>
          <p:spPr>
            <a:xfrm flipV="1">
              <a:off x="1553340" y="3573810"/>
              <a:ext cx="715145" cy="1544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gyenes összekötő 52"/>
            <p:cNvCxnSpPr>
              <a:stCxn id="65" idx="7"/>
              <a:endCxn id="60" idx="2"/>
            </p:cNvCxnSpPr>
            <p:nvPr/>
          </p:nvCxnSpPr>
          <p:spPr>
            <a:xfrm flipV="1">
              <a:off x="1553340" y="5013441"/>
              <a:ext cx="715145" cy="104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gyenes összekötő 53"/>
            <p:cNvCxnSpPr>
              <a:stCxn id="65" idx="7"/>
              <a:endCxn id="59" idx="2"/>
            </p:cNvCxnSpPr>
            <p:nvPr/>
          </p:nvCxnSpPr>
          <p:spPr>
            <a:xfrm>
              <a:off x="1553340" y="5118013"/>
              <a:ext cx="715145" cy="614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Egyenes összekötő 54"/>
          <p:cNvCxnSpPr/>
          <p:nvPr/>
        </p:nvCxnSpPr>
        <p:spPr>
          <a:xfrm flipV="1">
            <a:off x="7107362" y="4508897"/>
            <a:ext cx="1050925" cy="8493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6" name="Csoportba foglalás 63"/>
          <p:cNvGrpSpPr>
            <a:grpSpLocks/>
          </p:cNvGrpSpPr>
          <p:nvPr/>
        </p:nvGrpSpPr>
        <p:grpSpPr bwMode="auto">
          <a:xfrm>
            <a:off x="7823325" y="3526235"/>
            <a:ext cx="600075" cy="2735262"/>
            <a:chOff x="2242959" y="3284984"/>
            <a:chExt cx="600849" cy="2736304"/>
          </a:xfrm>
        </p:grpSpPr>
        <p:cxnSp>
          <p:nvCxnSpPr>
            <p:cNvPr id="57" name="Egyenes összekötő 56"/>
            <p:cNvCxnSpPr>
              <a:stCxn id="58" idx="4"/>
              <a:endCxn id="59" idx="0"/>
            </p:cNvCxnSpPr>
            <p:nvPr/>
          </p:nvCxnSpPr>
          <p:spPr>
            <a:xfrm rot="5400000">
              <a:off x="1764429" y="4653136"/>
              <a:ext cx="15833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zis 57"/>
            <p:cNvSpPr/>
            <p:nvPr/>
          </p:nvSpPr>
          <p:spPr>
            <a:xfrm>
              <a:off x="2268392" y="3284984"/>
              <a:ext cx="575416" cy="57648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59" name="Ellipszis 58"/>
            <p:cNvSpPr/>
            <p:nvPr/>
          </p:nvSpPr>
          <p:spPr>
            <a:xfrm>
              <a:off x="2268392" y="5444806"/>
              <a:ext cx="575416" cy="57648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0" name="Ellipszis 59"/>
            <p:cNvSpPr/>
            <p:nvPr/>
          </p:nvSpPr>
          <p:spPr>
            <a:xfrm>
              <a:off x="2268392" y="4725395"/>
              <a:ext cx="575416" cy="5764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1" name="Kör 60"/>
            <p:cNvSpPr/>
            <p:nvPr/>
          </p:nvSpPr>
          <p:spPr>
            <a:xfrm rot="13566149">
              <a:off x="2242427" y="3981106"/>
              <a:ext cx="576482" cy="575416"/>
            </a:xfrm>
            <a:prstGeom prst="pi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Csoportba foglalás 62"/>
          <p:cNvGrpSpPr>
            <a:grpSpLocks/>
          </p:cNvGrpSpPr>
          <p:nvPr/>
        </p:nvGrpSpPr>
        <p:grpSpPr bwMode="auto">
          <a:xfrm>
            <a:off x="6429500" y="3526235"/>
            <a:ext cx="581025" cy="2112962"/>
            <a:chOff x="822154" y="3284984"/>
            <a:chExt cx="581494" cy="2113455"/>
          </a:xfrm>
        </p:grpSpPr>
        <p:sp>
          <p:nvSpPr>
            <p:cNvPr id="63" name="Ellipszis 62"/>
            <p:cNvSpPr/>
            <p:nvPr/>
          </p:nvSpPr>
          <p:spPr>
            <a:xfrm>
              <a:off x="826920" y="3284984"/>
              <a:ext cx="576728" cy="5763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4" name="Ellipszis 63"/>
            <p:cNvSpPr/>
            <p:nvPr/>
          </p:nvSpPr>
          <p:spPr>
            <a:xfrm>
              <a:off x="826920" y="4077331"/>
              <a:ext cx="576728" cy="57639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65" name="Könnycsepp 64"/>
            <p:cNvSpPr/>
            <p:nvPr/>
          </p:nvSpPr>
          <p:spPr>
            <a:xfrm rot="2787057">
              <a:off x="818350" y="4814731"/>
              <a:ext cx="587512" cy="579905"/>
            </a:xfrm>
            <a:prstGeom prst="teardrop">
              <a:avLst>
                <a:gd name="adj" fmla="val 1004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cxnSp>
          <p:nvCxnSpPr>
            <p:cNvPr id="66" name="Egyenes összekötő 65"/>
            <p:cNvCxnSpPr>
              <a:stCxn id="63" idx="4"/>
              <a:endCxn id="64" idx="0"/>
            </p:cNvCxnSpPr>
            <p:nvPr/>
          </p:nvCxnSpPr>
          <p:spPr>
            <a:xfrm rot="5400000">
              <a:off x="1008103" y="3969356"/>
              <a:ext cx="2159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Egyenes összekötő 66"/>
            <p:cNvCxnSpPr>
              <a:stCxn id="64" idx="4"/>
              <a:endCxn id="65" idx="5"/>
            </p:cNvCxnSpPr>
            <p:nvPr/>
          </p:nvCxnSpPr>
          <p:spPr>
            <a:xfrm rot="16200000" flipH="1">
              <a:off x="1037479" y="4732327"/>
              <a:ext cx="158787" cy="15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Szövegdoboz 69"/>
          <p:cNvSpPr txBox="1"/>
          <p:nvPr/>
        </p:nvSpPr>
        <p:spPr>
          <a:xfrm>
            <a:off x="4572000" y="242088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Domain-domain</a:t>
            </a:r>
            <a:r>
              <a:rPr lang="hu-HU" dirty="0" smtClean="0"/>
              <a:t> </a:t>
            </a:r>
            <a:r>
              <a:rPr lang="hu-HU" dirty="0" err="1" smtClean="0"/>
              <a:t>interaction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DOMINE)</a:t>
            </a:r>
            <a:endParaRPr lang="hu-HU" dirty="0"/>
          </a:p>
        </p:txBody>
      </p:sp>
      <p:sp>
        <p:nvSpPr>
          <p:cNvPr id="71" name="Szövegdoboz 70"/>
          <p:cNvSpPr txBox="1"/>
          <p:nvPr/>
        </p:nvSpPr>
        <p:spPr>
          <a:xfrm>
            <a:off x="4572000" y="365779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Protein-domain</a:t>
            </a:r>
            <a:r>
              <a:rPr lang="hu-HU" dirty="0" smtClean="0"/>
              <a:t>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72" name="Szövegdoboz 71"/>
          <p:cNvSpPr txBox="1"/>
          <p:nvPr/>
        </p:nvSpPr>
        <p:spPr>
          <a:xfrm>
            <a:off x="4644008" y="502595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domain</a:t>
            </a:r>
            <a:r>
              <a:rPr lang="hu-HU" dirty="0" smtClean="0"/>
              <a:t> </a:t>
            </a:r>
            <a:r>
              <a:rPr lang="hu-HU" dirty="0" err="1" smtClean="0"/>
              <a:t>pairs</a:t>
            </a:r>
            <a:endParaRPr lang="hu-HU" dirty="0"/>
          </a:p>
        </p:txBody>
      </p:sp>
      <p:sp>
        <p:nvSpPr>
          <p:cNvPr id="73" name="Szövegdoboz 72"/>
          <p:cNvSpPr txBox="1"/>
          <p:nvPr/>
        </p:nvSpPr>
        <p:spPr>
          <a:xfrm>
            <a:off x="5220072" y="623905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/>
              <a:t>Predicted</a:t>
            </a:r>
            <a:r>
              <a:rPr lang="hu-HU" b="1" dirty="0" smtClean="0"/>
              <a:t> PPI </a:t>
            </a:r>
            <a:r>
              <a:rPr lang="hu-HU" b="1" dirty="0" err="1" smtClean="0"/>
              <a:t>based</a:t>
            </a:r>
            <a:r>
              <a:rPr lang="hu-HU" b="1" dirty="0" smtClean="0"/>
              <a:t> </a:t>
            </a:r>
            <a:r>
              <a:rPr lang="hu-HU" b="1" dirty="0" err="1" smtClean="0"/>
              <a:t>on</a:t>
            </a:r>
            <a:r>
              <a:rPr lang="hu-HU" b="1" dirty="0" smtClean="0"/>
              <a:t> </a:t>
            </a:r>
          </a:p>
          <a:p>
            <a:pPr algn="ctr"/>
            <a:r>
              <a:rPr lang="hu-HU" b="1" dirty="0" err="1" smtClean="0"/>
              <a:t>domain-domain</a:t>
            </a:r>
            <a:r>
              <a:rPr lang="hu-HU" b="1" dirty="0" smtClean="0"/>
              <a:t> </a:t>
            </a:r>
            <a:r>
              <a:rPr lang="hu-HU" b="1" dirty="0" err="1" smtClean="0"/>
              <a:t>interaction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17500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 helye 9"/>
          <p:cNvSpPr>
            <a:spLocks noGrp="1"/>
          </p:cNvSpPr>
          <p:nvPr>
            <p:ph type="body" idx="1"/>
          </p:nvPr>
        </p:nvSpPr>
        <p:spPr>
          <a:xfrm>
            <a:off x="107504" y="638150"/>
            <a:ext cx="4317876" cy="63976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Experimentally found interactions</a:t>
            </a:r>
            <a:endParaRPr lang="en-GB" dirty="0"/>
          </a:p>
        </p:txBody>
      </p:sp>
      <p:sp>
        <p:nvSpPr>
          <p:cNvPr id="11" name="Tartalom helye 10"/>
          <p:cNvSpPr>
            <a:spLocks noGrp="1"/>
          </p:cNvSpPr>
          <p:nvPr>
            <p:ph sz="half" idx="2"/>
          </p:nvPr>
        </p:nvSpPr>
        <p:spPr>
          <a:xfrm>
            <a:off x="179512" y="1277912"/>
            <a:ext cx="4104456" cy="395128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Small-scale </a:t>
            </a:r>
            <a:r>
              <a:rPr lang="en-GB" sz="1400" dirty="0" smtClean="0"/>
              <a:t>(precise, can be directed, should be collected)</a:t>
            </a:r>
            <a:endParaRPr lang="en-GB" sz="1600" dirty="0" smtClean="0"/>
          </a:p>
          <a:p>
            <a:r>
              <a:rPr lang="en-GB" sz="1800" dirty="0" smtClean="0"/>
              <a:t>Large-scale</a:t>
            </a:r>
            <a:r>
              <a:rPr lang="en-GB" sz="1600" dirty="0" smtClean="0"/>
              <a:t> </a:t>
            </a:r>
            <a:r>
              <a:rPr lang="en-GB" sz="1400" dirty="0" smtClean="0"/>
              <a:t>(limited structural details, generally undirected, found in data repositories)</a:t>
            </a:r>
            <a:endParaRPr lang="en-GB" sz="1600" dirty="0" smtClean="0"/>
          </a:p>
          <a:p>
            <a:r>
              <a:rPr lang="en-GB" sz="1800" dirty="0" smtClean="0"/>
              <a:t>HPRD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2"/>
              </a:rPr>
              <a:t>http://hprd.org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BioGRID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http://thebiogrid.org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IntAct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4"/>
              </a:rPr>
              <a:t>http://www.ebi.ac.uk/intact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MINT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5"/>
              </a:rPr>
              <a:t>http://mint.bio.uniroma2.it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…</a:t>
            </a:r>
          </a:p>
        </p:txBody>
      </p:sp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4418657" y="620688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4427984" y="1268760"/>
            <a:ext cx="4716016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i="1" dirty="0"/>
              <a:t>(</a:t>
            </a:r>
            <a:r>
              <a:rPr lang="hu-HU" sz="1600" i="1" dirty="0" err="1"/>
              <a:t>interologs</a:t>
            </a:r>
            <a:r>
              <a:rPr lang="hu-HU" sz="1600" i="1" dirty="0"/>
              <a:t>)</a:t>
            </a:r>
            <a:endParaRPr lang="hu-HU" sz="1800" i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b="1" dirty="0" smtClean="0"/>
              <a:t> </a:t>
            </a:r>
            <a:r>
              <a:rPr lang="hu-HU" sz="1600" dirty="0" smtClean="0"/>
              <a:t>&amp; </a:t>
            </a:r>
            <a:r>
              <a:rPr lang="hu-HU" sz="1600" b="1" u="sng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07504" y="4005064"/>
            <a:ext cx="4200374" cy="279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97" name="Egyenes összekötő 96"/>
          <p:cNvCxnSpPr>
            <a:stCxn id="101" idx="2"/>
            <a:endCxn id="103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zis 97"/>
          <p:cNvSpPr/>
          <p:nvPr/>
        </p:nvSpPr>
        <p:spPr>
          <a:xfrm>
            <a:off x="5976342" y="2709614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99" name="Ellipszis 98"/>
          <p:cNvSpPr/>
          <p:nvPr/>
        </p:nvSpPr>
        <p:spPr>
          <a:xfrm>
            <a:off x="8531845" y="2709614"/>
            <a:ext cx="288925" cy="2873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100" name="Egyenes összekötő nyíllal 99"/>
          <p:cNvCxnSpPr>
            <a:endCxn id="99" idx="2"/>
          </p:cNvCxnSpPr>
          <p:nvPr/>
        </p:nvCxnSpPr>
        <p:spPr>
          <a:xfrm>
            <a:off x="6265267" y="2852489"/>
            <a:ext cx="2266578" cy="794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mbusz 100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2" name="Rombusz 101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3" name="Rombusz 102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4" name="Rombusz 103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5" name="Rombusz 104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6" name="Rombusz 105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107" name="Egyenes összekötő nyíllal 106"/>
          <p:cNvCxnSpPr>
            <a:stCxn id="101" idx="3"/>
            <a:endCxn id="106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gyenes összekötő nyíllal 107"/>
          <p:cNvCxnSpPr>
            <a:stCxn id="101" idx="3"/>
            <a:endCxn id="120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gyenes összekötő nyíllal 108"/>
          <p:cNvCxnSpPr>
            <a:stCxn id="101" idx="3"/>
            <a:endCxn id="105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gyenes összekötő nyíllal 109"/>
          <p:cNvCxnSpPr>
            <a:stCxn id="104" idx="3"/>
            <a:endCxn id="106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gyenes összekötő nyíllal 110"/>
          <p:cNvCxnSpPr>
            <a:stCxn id="104" idx="3"/>
            <a:endCxn id="120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gyenes összekötő nyíllal 111"/>
          <p:cNvCxnSpPr>
            <a:stCxn id="104" idx="3"/>
            <a:endCxn id="105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gyenes összekötő nyíllal 112"/>
          <p:cNvCxnSpPr>
            <a:stCxn id="102" idx="3"/>
            <a:endCxn id="106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gyenes összekötő nyíllal 113"/>
          <p:cNvCxnSpPr>
            <a:stCxn id="102" idx="3"/>
            <a:endCxn id="120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gyenes összekötő nyíllal 114"/>
          <p:cNvCxnSpPr>
            <a:stCxn id="102" idx="3"/>
            <a:endCxn id="105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gyenes összekötő nyíllal 115"/>
          <p:cNvCxnSpPr>
            <a:stCxn id="103" idx="3"/>
            <a:endCxn id="106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gyenes összekötő nyíllal 116"/>
          <p:cNvCxnSpPr>
            <a:stCxn id="103" idx="3"/>
            <a:endCxn id="120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gyenes összekötő nyíllal 117"/>
          <p:cNvCxnSpPr>
            <a:stCxn id="103" idx="3"/>
            <a:endCxn id="105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gyenes összekötő 118"/>
          <p:cNvCxnSpPr>
            <a:stCxn id="106" idx="2"/>
            <a:endCxn id="105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mbusz 119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Szövegdoboz 120"/>
          <p:cNvSpPr txBox="1"/>
          <p:nvPr/>
        </p:nvSpPr>
        <p:spPr>
          <a:xfrm>
            <a:off x="4355976" y="2560255"/>
            <a:ext cx="1584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Directed</a:t>
            </a:r>
            <a:r>
              <a:rPr lang="hu-HU" dirty="0" smtClean="0"/>
              <a:t> PPI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reference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</a:t>
            </a:r>
            <a:r>
              <a:rPr lang="hu-HU" sz="1600" dirty="0" err="1" smtClean="0"/>
              <a:t>Reactome</a:t>
            </a:r>
            <a:r>
              <a:rPr lang="hu-HU" sz="1600" dirty="0" smtClean="0"/>
              <a:t>)</a:t>
            </a:r>
            <a:endParaRPr lang="hu-HU" sz="1600" dirty="0"/>
          </a:p>
        </p:txBody>
      </p:sp>
      <p:sp>
        <p:nvSpPr>
          <p:cNvPr id="122" name="Szövegdoboz 121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  <p:sp>
        <p:nvSpPr>
          <p:cNvPr id="123" name="Lefelé nyíl 122"/>
          <p:cNvSpPr/>
          <p:nvPr/>
        </p:nvSpPr>
        <p:spPr>
          <a:xfrm>
            <a:off x="5832648" y="3212976"/>
            <a:ext cx="576064" cy="792088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4" name="Lefelé nyíl 123"/>
          <p:cNvSpPr/>
          <p:nvPr/>
        </p:nvSpPr>
        <p:spPr>
          <a:xfrm>
            <a:off x="8316416" y="3212976"/>
            <a:ext cx="576064" cy="792088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915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 helye 9"/>
          <p:cNvSpPr>
            <a:spLocks noGrp="1"/>
          </p:cNvSpPr>
          <p:nvPr>
            <p:ph type="body" idx="1"/>
          </p:nvPr>
        </p:nvSpPr>
        <p:spPr>
          <a:xfrm>
            <a:off x="107504" y="638150"/>
            <a:ext cx="4317876" cy="63976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Experimentally found interactions</a:t>
            </a:r>
            <a:endParaRPr lang="en-GB" dirty="0"/>
          </a:p>
        </p:txBody>
      </p:sp>
      <p:sp>
        <p:nvSpPr>
          <p:cNvPr id="11" name="Tartalom helye 10"/>
          <p:cNvSpPr>
            <a:spLocks noGrp="1"/>
          </p:cNvSpPr>
          <p:nvPr>
            <p:ph sz="half" idx="2"/>
          </p:nvPr>
        </p:nvSpPr>
        <p:spPr>
          <a:xfrm>
            <a:off x="179512" y="1277912"/>
            <a:ext cx="4104456" cy="395128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Small-scale </a:t>
            </a:r>
            <a:r>
              <a:rPr lang="en-GB" sz="1400" dirty="0" smtClean="0"/>
              <a:t>(precise, can be directed, should be collected)</a:t>
            </a:r>
            <a:endParaRPr lang="en-GB" sz="1600" dirty="0" smtClean="0"/>
          </a:p>
          <a:p>
            <a:r>
              <a:rPr lang="en-GB" sz="1800" dirty="0" smtClean="0"/>
              <a:t>Large-scale</a:t>
            </a:r>
            <a:r>
              <a:rPr lang="en-GB" sz="1600" dirty="0" smtClean="0"/>
              <a:t> </a:t>
            </a:r>
            <a:r>
              <a:rPr lang="en-GB" sz="1400" dirty="0" smtClean="0"/>
              <a:t>(limited structural details, generally undirected, found in data repositories)</a:t>
            </a:r>
            <a:endParaRPr lang="en-GB" sz="1600" dirty="0" smtClean="0"/>
          </a:p>
          <a:p>
            <a:r>
              <a:rPr lang="en-GB" sz="1800" dirty="0" smtClean="0"/>
              <a:t>HPRD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2"/>
              </a:rPr>
              <a:t>http://hprd.org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BioGRID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http://thebiogrid.org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IntAct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4"/>
              </a:rPr>
              <a:t>http://www.ebi.ac.uk/intact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MINT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5"/>
              </a:rPr>
              <a:t>http://mint.bio.uniroma2.it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…</a:t>
            </a:r>
          </a:p>
        </p:txBody>
      </p:sp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4418657" y="620688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4427984" y="1268760"/>
            <a:ext cx="4716016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i="1" dirty="0"/>
              <a:t>(</a:t>
            </a:r>
            <a:r>
              <a:rPr lang="hu-HU" sz="1600" i="1" dirty="0" err="1"/>
              <a:t>interologs</a:t>
            </a:r>
            <a:r>
              <a:rPr lang="hu-HU" sz="1600" i="1" dirty="0"/>
              <a:t>)</a:t>
            </a:r>
            <a:endParaRPr lang="hu-HU" sz="1800" i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b="1" dirty="0" smtClean="0"/>
              <a:t> </a:t>
            </a:r>
            <a:r>
              <a:rPr lang="hu-HU" sz="1600" dirty="0" smtClean="0"/>
              <a:t>&amp; </a:t>
            </a:r>
            <a:r>
              <a:rPr lang="hu-HU" sz="1600" b="1" u="sng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07504" y="4005064"/>
            <a:ext cx="4200374" cy="279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63" name="Egyenes összekötő 62"/>
          <p:cNvCxnSpPr>
            <a:stCxn id="64" idx="2"/>
            <a:endCxn id="66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mbusz 63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5" name="Rombusz 64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6" name="Rombusz 65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7" name="Rombusz 66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8" name="Rombusz 67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9" name="Rombusz 68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70" name="Egyenes összekötő nyíllal 69"/>
          <p:cNvCxnSpPr>
            <a:stCxn id="64" idx="3"/>
            <a:endCxn id="69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/>
          <p:cNvCxnSpPr>
            <a:stCxn id="64" idx="3"/>
            <a:endCxn id="83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/>
          <p:cNvCxnSpPr>
            <a:stCxn id="64" idx="3"/>
            <a:endCxn id="68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gyenes összekötő nyíllal 72"/>
          <p:cNvCxnSpPr>
            <a:stCxn id="67" idx="3"/>
            <a:endCxn id="69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gyenes összekötő nyíllal 73"/>
          <p:cNvCxnSpPr>
            <a:stCxn id="67" idx="3"/>
            <a:endCxn id="83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/>
          <p:cNvCxnSpPr>
            <a:stCxn id="67" idx="3"/>
            <a:endCxn id="68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nyíllal 75"/>
          <p:cNvCxnSpPr>
            <a:stCxn id="65" idx="3"/>
            <a:endCxn id="69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nyíllal 76"/>
          <p:cNvCxnSpPr>
            <a:stCxn id="65" idx="3"/>
            <a:endCxn id="83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/>
          <p:cNvCxnSpPr>
            <a:stCxn id="65" idx="3"/>
            <a:endCxn id="68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78"/>
          <p:cNvCxnSpPr>
            <a:stCxn id="66" idx="3"/>
            <a:endCxn id="69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gyenes összekötő nyíllal 79"/>
          <p:cNvCxnSpPr>
            <a:stCxn id="66" idx="3"/>
            <a:endCxn id="83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gyenes összekötő nyíllal 80"/>
          <p:cNvCxnSpPr>
            <a:stCxn id="66" idx="3"/>
            <a:endCxn id="68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gyenes összekötő 81"/>
          <p:cNvCxnSpPr>
            <a:stCxn id="69" idx="2"/>
            <a:endCxn id="68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mbusz 82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pic>
        <p:nvPicPr>
          <p:cNvPr id="85" name="Kép 84" descr="PPI-pr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5488" y="2636912"/>
            <a:ext cx="4608512" cy="938640"/>
          </a:xfrm>
          <a:prstGeom prst="rect">
            <a:avLst/>
          </a:prstGeom>
        </p:spPr>
      </p:pic>
      <p:sp>
        <p:nvSpPr>
          <p:cNvPr id="86" name="Lefelé nyíl 85"/>
          <p:cNvSpPr/>
          <p:nvPr/>
        </p:nvSpPr>
        <p:spPr>
          <a:xfrm rot="10800000">
            <a:off x="7020272" y="3717032"/>
            <a:ext cx="576064" cy="576572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7" name="Szövegdoboz 86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07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9128" t="44907" r="37189" b="31470"/>
          <a:stretch>
            <a:fillRect/>
          </a:stretch>
        </p:blipFill>
        <p:spPr bwMode="auto">
          <a:xfrm>
            <a:off x="4596355" y="2564904"/>
            <a:ext cx="436813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zöveg helye 9"/>
          <p:cNvSpPr>
            <a:spLocks noGrp="1"/>
          </p:cNvSpPr>
          <p:nvPr>
            <p:ph type="body" idx="1"/>
          </p:nvPr>
        </p:nvSpPr>
        <p:spPr>
          <a:xfrm>
            <a:off x="107504" y="638150"/>
            <a:ext cx="4317876" cy="63976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Experimentally found interactions</a:t>
            </a:r>
            <a:endParaRPr lang="en-GB" dirty="0"/>
          </a:p>
        </p:txBody>
      </p:sp>
      <p:sp>
        <p:nvSpPr>
          <p:cNvPr id="11" name="Tartalom helye 10"/>
          <p:cNvSpPr>
            <a:spLocks noGrp="1"/>
          </p:cNvSpPr>
          <p:nvPr>
            <p:ph sz="half" idx="2"/>
          </p:nvPr>
        </p:nvSpPr>
        <p:spPr>
          <a:xfrm>
            <a:off x="179512" y="1277912"/>
            <a:ext cx="4104456" cy="395128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Small-scale </a:t>
            </a:r>
            <a:r>
              <a:rPr lang="en-GB" sz="1400" dirty="0" smtClean="0"/>
              <a:t>(precise, can be directed, should be collected)</a:t>
            </a:r>
            <a:endParaRPr lang="en-GB" sz="1600" dirty="0" smtClean="0"/>
          </a:p>
          <a:p>
            <a:r>
              <a:rPr lang="en-GB" sz="1800" dirty="0" smtClean="0"/>
              <a:t>Large-scale</a:t>
            </a:r>
            <a:r>
              <a:rPr lang="en-GB" sz="1600" dirty="0" smtClean="0"/>
              <a:t> </a:t>
            </a:r>
            <a:r>
              <a:rPr lang="en-GB" sz="1400" dirty="0" smtClean="0"/>
              <a:t>(limited structural details, generally undirected, found in data repositories)</a:t>
            </a:r>
            <a:endParaRPr lang="en-GB" sz="1600" dirty="0" smtClean="0"/>
          </a:p>
          <a:p>
            <a:r>
              <a:rPr lang="en-GB" sz="1800" dirty="0" smtClean="0"/>
              <a:t>HPRD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http://hprd.org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BioGRID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4"/>
              </a:rPr>
              <a:t>http://thebiogrid.org</a:t>
            </a:r>
            <a:r>
              <a:rPr lang="en-GB" sz="1600" dirty="0" smtClean="0"/>
              <a:t>) </a:t>
            </a:r>
          </a:p>
          <a:p>
            <a:r>
              <a:rPr lang="en-GB" sz="1800" dirty="0" err="1" smtClean="0"/>
              <a:t>IntAct</a:t>
            </a:r>
            <a:r>
              <a:rPr lang="en-GB" sz="1800" dirty="0" smtClean="0"/>
              <a:t>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5"/>
              </a:rPr>
              <a:t>http://www.ebi.ac.uk/intact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MINT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6"/>
              </a:rPr>
              <a:t>http://mint.bio.uniroma2.it</a:t>
            </a:r>
            <a:r>
              <a:rPr lang="en-GB" sz="1600" dirty="0" smtClean="0"/>
              <a:t>) </a:t>
            </a:r>
          </a:p>
          <a:p>
            <a:r>
              <a:rPr lang="en-GB" sz="1800" dirty="0" smtClean="0"/>
              <a:t>…</a:t>
            </a:r>
          </a:p>
        </p:txBody>
      </p:sp>
      <p:sp>
        <p:nvSpPr>
          <p:cNvPr id="12" name="Szöveg helye 11"/>
          <p:cNvSpPr>
            <a:spLocks noGrp="1"/>
          </p:cNvSpPr>
          <p:nvPr>
            <p:ph type="body" sz="quarter" idx="3"/>
          </p:nvPr>
        </p:nvSpPr>
        <p:spPr>
          <a:xfrm>
            <a:off x="4418657" y="620688"/>
            <a:ext cx="4041775" cy="639762"/>
          </a:xfrm>
        </p:spPr>
        <p:txBody>
          <a:bodyPr>
            <a:normAutofit/>
          </a:bodyPr>
          <a:lstStyle/>
          <a:p>
            <a:r>
              <a:rPr lang="hu-HU" sz="2200" dirty="0" err="1" smtClean="0"/>
              <a:t>Predicted</a:t>
            </a:r>
            <a:r>
              <a:rPr lang="hu-HU" sz="2200" dirty="0" smtClean="0"/>
              <a:t> </a:t>
            </a:r>
            <a:r>
              <a:rPr lang="hu-HU" sz="2200" dirty="0" err="1" smtClean="0"/>
              <a:t>interactions</a:t>
            </a:r>
            <a:endParaRPr lang="en-GB" sz="2200" dirty="0"/>
          </a:p>
        </p:txBody>
      </p:sp>
      <p:sp>
        <p:nvSpPr>
          <p:cNvPr id="13" name="Tartalom helye 12"/>
          <p:cNvSpPr>
            <a:spLocks noGrp="1"/>
          </p:cNvSpPr>
          <p:nvPr>
            <p:ph sz="quarter" idx="4"/>
          </p:nvPr>
        </p:nvSpPr>
        <p:spPr>
          <a:xfrm>
            <a:off x="4427984" y="1268760"/>
            <a:ext cx="4716016" cy="3951288"/>
          </a:xfrm>
        </p:spPr>
        <p:txBody>
          <a:bodyPr lIns="72000" rIns="36000">
            <a:normAutofit/>
          </a:bodyPr>
          <a:lstStyle/>
          <a:p>
            <a:r>
              <a:rPr lang="hu-HU" sz="1800" dirty="0" err="1" smtClean="0"/>
              <a:t>Homology</a:t>
            </a:r>
            <a:r>
              <a:rPr lang="hu-HU" sz="1800" dirty="0" smtClean="0"/>
              <a:t>/</a:t>
            </a:r>
            <a:r>
              <a:rPr lang="hu-HU" sz="1800" dirty="0" err="1" smtClean="0"/>
              <a:t>orthology-based</a:t>
            </a:r>
            <a:r>
              <a:rPr lang="hu-HU" sz="1800" dirty="0" smtClean="0"/>
              <a:t> </a:t>
            </a:r>
            <a:r>
              <a:rPr lang="hu-HU" sz="1600" i="1" dirty="0" smtClean="0"/>
              <a:t>(</a:t>
            </a:r>
            <a:r>
              <a:rPr lang="hu-HU" sz="1600" i="1" dirty="0" err="1" smtClean="0"/>
              <a:t>tomorrow</a:t>
            </a:r>
            <a:r>
              <a:rPr lang="hu-HU" sz="1600" i="1" dirty="0" smtClean="0"/>
              <a:t>)</a:t>
            </a:r>
            <a:endParaRPr lang="hu-HU" sz="1800" i="1" dirty="0" smtClean="0"/>
          </a:p>
          <a:p>
            <a:r>
              <a:rPr lang="hu-HU" sz="1800" dirty="0" err="1" smtClean="0"/>
              <a:t>Domain-motifs</a:t>
            </a:r>
            <a:r>
              <a:rPr lang="hu-HU" sz="1800" dirty="0" smtClean="0"/>
              <a:t> </a:t>
            </a:r>
            <a:r>
              <a:rPr lang="hu-HU" sz="1800" dirty="0" err="1" smtClean="0"/>
              <a:t>based</a:t>
            </a:r>
            <a:r>
              <a:rPr lang="hu-HU" sz="1800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directed</a:t>
            </a:r>
            <a:r>
              <a:rPr lang="hu-HU" sz="1600" dirty="0" smtClean="0"/>
              <a:t>)</a:t>
            </a:r>
            <a:endParaRPr lang="en-GB" sz="1800" dirty="0" smtClean="0"/>
          </a:p>
          <a:p>
            <a:r>
              <a:rPr lang="hu-HU" sz="1800" b="1" dirty="0" err="1" smtClean="0"/>
              <a:t>Domain-domain</a:t>
            </a:r>
            <a:r>
              <a:rPr lang="hu-HU" sz="1800" b="1" dirty="0" smtClean="0"/>
              <a:t> </a:t>
            </a:r>
            <a:r>
              <a:rPr lang="hu-HU" sz="1800" b="1" dirty="0" err="1" smtClean="0"/>
              <a:t>based</a:t>
            </a:r>
            <a:r>
              <a:rPr lang="hu-HU" sz="1800" b="1" dirty="0" smtClean="0"/>
              <a:t> </a:t>
            </a:r>
            <a:r>
              <a:rPr lang="hu-HU" sz="1600" dirty="0" smtClean="0"/>
              <a:t>(</a:t>
            </a:r>
            <a:r>
              <a:rPr lang="hu-HU" sz="1600" dirty="0" err="1" smtClean="0"/>
              <a:t>interaction</a:t>
            </a:r>
            <a:r>
              <a:rPr lang="hu-HU" sz="1600" b="1" dirty="0" smtClean="0"/>
              <a:t> </a:t>
            </a:r>
            <a:r>
              <a:rPr lang="hu-HU" sz="1600" dirty="0" smtClean="0"/>
              <a:t>&amp; </a:t>
            </a:r>
            <a:r>
              <a:rPr lang="hu-HU" sz="1600" b="1" u="sng" dirty="0" err="1" smtClean="0"/>
              <a:t>direction</a:t>
            </a:r>
            <a:r>
              <a:rPr lang="hu-HU" sz="1600" dirty="0" smtClean="0"/>
              <a:t>)</a:t>
            </a:r>
            <a:endParaRPr lang="hu-HU" sz="1800" dirty="0" smtClean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P</a:t>
            </a:r>
            <a:r>
              <a:rPr lang="en-GB" sz="3200" dirty="0" err="1" smtClean="0">
                <a:solidFill>
                  <a:schemeClr val="bg1"/>
                </a:solidFill>
                <a:latin typeface="Constantia" pitchFamily="18" charset="0"/>
              </a:rPr>
              <a:t>rotein</a:t>
            </a:r>
            <a:r>
              <a:rPr lang="en-GB" sz="3200" dirty="0" smtClean="0">
                <a:solidFill>
                  <a:schemeClr val="bg1"/>
                </a:solidFill>
                <a:latin typeface="Constantia" pitchFamily="18" charset="0"/>
              </a:rPr>
              <a:t>-protein interactions</a:t>
            </a:r>
            <a:endParaRPr lang="en-GB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07504" y="4005064"/>
            <a:ext cx="4200374" cy="279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zövegdoboz 41"/>
          <p:cNvSpPr txBox="1"/>
          <p:nvPr/>
        </p:nvSpPr>
        <p:spPr>
          <a:xfrm>
            <a:off x="4283968" y="6300609"/>
            <a:ext cx="4860032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Liu</a:t>
            </a:r>
            <a:r>
              <a:rPr lang="hu-HU" sz="1600" dirty="0" smtClean="0"/>
              <a:t>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i="1" dirty="0" smtClean="0"/>
              <a:t>.</a:t>
            </a:r>
            <a:r>
              <a:rPr lang="hu-HU" sz="1600" dirty="0" smtClean="0"/>
              <a:t>, MCP (2009)  and </a:t>
            </a:r>
            <a:br>
              <a:rPr lang="hu-HU" sz="1600" dirty="0" smtClean="0"/>
            </a:br>
            <a:r>
              <a:rPr lang="hu-HU" sz="1600" dirty="0" smtClean="0"/>
              <a:t>Rhodes </a:t>
            </a:r>
            <a:r>
              <a:rPr lang="hu-HU" sz="1600" i="1" dirty="0" smtClean="0"/>
              <a:t>et </a:t>
            </a:r>
            <a:r>
              <a:rPr lang="hu-HU" sz="1600" i="1" dirty="0" err="1" smtClean="0"/>
              <a:t>al</a:t>
            </a:r>
            <a:r>
              <a:rPr lang="hu-HU" sz="1600" dirty="0" smtClean="0"/>
              <a:t>., </a:t>
            </a:r>
            <a:r>
              <a:rPr lang="hu-HU" sz="1600" dirty="0" err="1" smtClean="0"/>
              <a:t>Nature</a:t>
            </a:r>
            <a:r>
              <a:rPr lang="hu-HU" sz="1600" dirty="0" smtClean="0"/>
              <a:t> </a:t>
            </a:r>
            <a:r>
              <a:rPr lang="hu-HU" sz="1600" dirty="0" err="1" smtClean="0"/>
              <a:t>Biotechnology</a:t>
            </a:r>
            <a:r>
              <a:rPr lang="hu-HU" sz="1600" dirty="0" smtClean="0"/>
              <a:t> (2005)</a:t>
            </a:r>
            <a:endParaRPr lang="hu-HU" sz="1600" dirty="0"/>
          </a:p>
        </p:txBody>
      </p:sp>
      <p:cxnSp>
        <p:nvCxnSpPr>
          <p:cNvPr id="63" name="Egyenes összekötő 62"/>
          <p:cNvCxnSpPr>
            <a:stCxn id="64" idx="2"/>
            <a:endCxn id="66" idx="0"/>
          </p:cNvCxnSpPr>
          <p:nvPr/>
        </p:nvCxnSpPr>
        <p:spPr>
          <a:xfrm rot="5400000">
            <a:off x="5581848" y="5301481"/>
            <a:ext cx="11509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mbusz 63"/>
          <p:cNvSpPr/>
          <p:nvPr/>
        </p:nvSpPr>
        <p:spPr>
          <a:xfrm>
            <a:off x="5976342" y="4365649"/>
            <a:ext cx="360362" cy="3603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5" name="Rombusz 64"/>
          <p:cNvSpPr/>
          <p:nvPr/>
        </p:nvSpPr>
        <p:spPr>
          <a:xfrm>
            <a:off x="5976342" y="5373712"/>
            <a:ext cx="360362" cy="3603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6" name="Rombusz 65"/>
          <p:cNvSpPr/>
          <p:nvPr/>
        </p:nvSpPr>
        <p:spPr>
          <a:xfrm>
            <a:off x="5976342" y="5876949"/>
            <a:ext cx="360362" cy="36036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7" name="Rombusz 66"/>
          <p:cNvSpPr/>
          <p:nvPr/>
        </p:nvSpPr>
        <p:spPr>
          <a:xfrm>
            <a:off x="5976342" y="4868887"/>
            <a:ext cx="360362" cy="360362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8" name="Rombusz 67"/>
          <p:cNvSpPr/>
          <p:nvPr/>
        </p:nvSpPr>
        <p:spPr>
          <a:xfrm>
            <a:off x="8460408" y="5518174"/>
            <a:ext cx="360362" cy="358775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69" name="Rombusz 68"/>
          <p:cNvSpPr/>
          <p:nvPr/>
        </p:nvSpPr>
        <p:spPr>
          <a:xfrm>
            <a:off x="8460408" y="4581549"/>
            <a:ext cx="360362" cy="36036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cxnSp>
        <p:nvCxnSpPr>
          <p:cNvPr id="70" name="Egyenes összekötő nyíllal 69"/>
          <p:cNvCxnSpPr>
            <a:stCxn id="64" idx="3"/>
            <a:endCxn id="69" idx="1"/>
          </p:cNvCxnSpPr>
          <p:nvPr/>
        </p:nvCxnSpPr>
        <p:spPr>
          <a:xfrm>
            <a:off x="6336704" y="4545831"/>
            <a:ext cx="2123704" cy="2159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/>
          <p:cNvCxnSpPr>
            <a:stCxn id="64" idx="3"/>
            <a:endCxn id="83" idx="1"/>
          </p:cNvCxnSpPr>
          <p:nvPr/>
        </p:nvCxnSpPr>
        <p:spPr>
          <a:xfrm>
            <a:off x="6336704" y="4545831"/>
            <a:ext cx="2123704" cy="7199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/>
          <p:cNvCxnSpPr>
            <a:stCxn id="64" idx="3"/>
            <a:endCxn id="68" idx="1"/>
          </p:cNvCxnSpPr>
          <p:nvPr/>
        </p:nvCxnSpPr>
        <p:spPr>
          <a:xfrm>
            <a:off x="6336704" y="4545831"/>
            <a:ext cx="2123704" cy="11517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gyenes összekötő nyíllal 72"/>
          <p:cNvCxnSpPr>
            <a:stCxn id="67" idx="3"/>
            <a:endCxn id="69" idx="1"/>
          </p:cNvCxnSpPr>
          <p:nvPr/>
        </p:nvCxnSpPr>
        <p:spPr>
          <a:xfrm flipV="1">
            <a:off x="6336704" y="4761731"/>
            <a:ext cx="2123704" cy="2873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gyenes összekötő nyíllal 73"/>
          <p:cNvCxnSpPr>
            <a:stCxn id="67" idx="3"/>
            <a:endCxn id="83" idx="1"/>
          </p:cNvCxnSpPr>
          <p:nvPr/>
        </p:nvCxnSpPr>
        <p:spPr>
          <a:xfrm>
            <a:off x="6336704" y="5049068"/>
            <a:ext cx="2123704" cy="2166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/>
          <p:cNvCxnSpPr>
            <a:stCxn id="67" idx="3"/>
            <a:endCxn id="68" idx="1"/>
          </p:cNvCxnSpPr>
          <p:nvPr/>
        </p:nvCxnSpPr>
        <p:spPr>
          <a:xfrm>
            <a:off x="6336704" y="5049068"/>
            <a:ext cx="2123704" cy="64849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nyíllal 75"/>
          <p:cNvCxnSpPr>
            <a:stCxn id="65" idx="3"/>
            <a:endCxn id="69" idx="1"/>
          </p:cNvCxnSpPr>
          <p:nvPr/>
        </p:nvCxnSpPr>
        <p:spPr>
          <a:xfrm flipV="1">
            <a:off x="6336704" y="4761731"/>
            <a:ext cx="2123704" cy="792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nyíllal 76"/>
          <p:cNvCxnSpPr>
            <a:stCxn id="65" idx="3"/>
            <a:endCxn id="83" idx="1"/>
          </p:cNvCxnSpPr>
          <p:nvPr/>
        </p:nvCxnSpPr>
        <p:spPr>
          <a:xfrm flipV="1">
            <a:off x="6336704" y="5265762"/>
            <a:ext cx="2123704" cy="28813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/>
          <p:cNvCxnSpPr>
            <a:stCxn id="65" idx="3"/>
            <a:endCxn id="68" idx="1"/>
          </p:cNvCxnSpPr>
          <p:nvPr/>
        </p:nvCxnSpPr>
        <p:spPr>
          <a:xfrm>
            <a:off x="6336704" y="5553893"/>
            <a:ext cx="2123704" cy="1436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78"/>
          <p:cNvCxnSpPr>
            <a:stCxn id="66" idx="3"/>
            <a:endCxn id="69" idx="1"/>
          </p:cNvCxnSpPr>
          <p:nvPr/>
        </p:nvCxnSpPr>
        <p:spPr>
          <a:xfrm flipV="1">
            <a:off x="6336704" y="4761731"/>
            <a:ext cx="2123704" cy="129540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gyenes összekötő nyíllal 79"/>
          <p:cNvCxnSpPr>
            <a:stCxn id="66" idx="3"/>
            <a:endCxn id="83" idx="1"/>
          </p:cNvCxnSpPr>
          <p:nvPr/>
        </p:nvCxnSpPr>
        <p:spPr>
          <a:xfrm flipV="1">
            <a:off x="6336704" y="5265762"/>
            <a:ext cx="2123704" cy="7913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gyenes összekötő nyíllal 80"/>
          <p:cNvCxnSpPr>
            <a:stCxn id="66" idx="3"/>
            <a:endCxn id="68" idx="1"/>
          </p:cNvCxnSpPr>
          <p:nvPr/>
        </p:nvCxnSpPr>
        <p:spPr>
          <a:xfrm flipV="1">
            <a:off x="6336704" y="5697562"/>
            <a:ext cx="2123704" cy="35956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gyenes összekötő 81"/>
          <p:cNvCxnSpPr>
            <a:stCxn id="69" idx="2"/>
            <a:endCxn id="68" idx="0"/>
          </p:cNvCxnSpPr>
          <p:nvPr/>
        </p:nvCxnSpPr>
        <p:spPr>
          <a:xfrm rot="5400000">
            <a:off x="8351664" y="5230043"/>
            <a:ext cx="576262" cy="0"/>
          </a:xfrm>
          <a:prstGeom prst="line">
            <a:avLst/>
          </a:prstGeom>
          <a:ln w="5715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mbusz 82"/>
          <p:cNvSpPr/>
          <p:nvPr/>
        </p:nvSpPr>
        <p:spPr>
          <a:xfrm>
            <a:off x="8460408" y="5086374"/>
            <a:ext cx="360362" cy="358775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86" name="Lefelé nyíl 85"/>
          <p:cNvSpPr/>
          <p:nvPr/>
        </p:nvSpPr>
        <p:spPr>
          <a:xfrm rot="10800000">
            <a:off x="7020272" y="3717032"/>
            <a:ext cx="576064" cy="576572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Szövegdoboz 35"/>
          <p:cNvSpPr txBox="1"/>
          <p:nvPr/>
        </p:nvSpPr>
        <p:spPr>
          <a:xfrm>
            <a:off x="4355976" y="4388911"/>
            <a:ext cx="1368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Domain </a:t>
            </a:r>
            <a:r>
              <a:rPr lang="hu-HU" dirty="0" err="1" smtClean="0"/>
              <a:t>composition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r>
              <a:rPr lang="hu-HU" sz="1600" dirty="0" smtClean="0"/>
              <a:t>(</a:t>
            </a:r>
            <a:r>
              <a:rPr lang="hu-HU" sz="1600" dirty="0" err="1" smtClean="0"/>
              <a:t>eg</a:t>
            </a:r>
            <a:r>
              <a:rPr lang="hu-HU" sz="1600" dirty="0" smtClean="0"/>
              <a:t>., PFAM)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5733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9570" t="13370" r="13907"/>
          <a:stretch>
            <a:fillRect/>
          </a:stretch>
        </p:blipFill>
        <p:spPr bwMode="auto">
          <a:xfrm>
            <a:off x="35496" y="1556792"/>
            <a:ext cx="446449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0" y="4462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II. – NRF2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interactome</a:t>
            </a:r>
            <a:r>
              <a:rPr lang="hu-HU" sz="3200" dirty="0" smtClean="0">
                <a:solidFill>
                  <a:schemeClr val="bg1"/>
                </a:solidFill>
                <a:latin typeface="Constantia" pitchFamily="18" charset="0"/>
              </a:rPr>
              <a:t> &amp; </a:t>
            </a:r>
            <a:r>
              <a:rPr lang="hu-HU" sz="3200" dirty="0" err="1" smtClean="0">
                <a:solidFill>
                  <a:schemeClr val="bg1"/>
                </a:solidFill>
                <a:latin typeface="Constantia" pitchFamily="18" charset="0"/>
              </a:rPr>
              <a:t>regulome</a:t>
            </a:r>
            <a:endParaRPr lang="hu-HU" sz="32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-36512" y="6516052"/>
            <a:ext cx="48245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Papp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 (Korcsmaros)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FEBS </a:t>
            </a:r>
            <a:r>
              <a:rPr lang="hu-HU" i="1" dirty="0" err="1" smtClean="0">
                <a:solidFill>
                  <a:schemeClr val="bg1"/>
                </a:solidFill>
              </a:rPr>
              <a:t>Letters</a:t>
            </a:r>
            <a:r>
              <a:rPr lang="hu-HU" i="1" dirty="0" smtClean="0">
                <a:solidFill>
                  <a:schemeClr val="bg1"/>
                </a:solidFill>
              </a:rPr>
              <a:t> (2012)</a:t>
            </a:r>
            <a:endParaRPr lang="hu-HU" i="1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Dia\Documents\Nrf2 interactome\Netbiol pres\NRF2 ox stress szab.jpg"/>
          <p:cNvPicPr>
            <a:picLocks noChangeAspect="1" noChangeArrowheads="1"/>
          </p:cNvPicPr>
          <p:nvPr/>
        </p:nvPicPr>
        <p:blipFill>
          <a:blip r:embed="rId3" cstate="print"/>
          <a:srcRect b="15441"/>
          <a:stretch>
            <a:fillRect/>
          </a:stretch>
        </p:blipFill>
        <p:spPr bwMode="auto">
          <a:xfrm>
            <a:off x="4494990" y="1628800"/>
            <a:ext cx="4504994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zövegdoboz 12"/>
          <p:cNvSpPr txBox="1"/>
          <p:nvPr/>
        </p:nvSpPr>
        <p:spPr>
          <a:xfrm>
            <a:off x="5337081" y="4941168"/>
            <a:ext cx="3411383" cy="18912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hu-HU" sz="2000" dirty="0" smtClean="0"/>
              <a:t> </a:t>
            </a:r>
            <a:r>
              <a:rPr lang="hu-HU" sz="2000" dirty="0" err="1" smtClean="0"/>
              <a:t>Cancer</a:t>
            </a:r>
            <a:endParaRPr lang="hu-HU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hu-HU" sz="2000" dirty="0" smtClean="0"/>
              <a:t> </a:t>
            </a:r>
            <a:r>
              <a:rPr lang="hu-HU" sz="2000" dirty="0" err="1" smtClean="0"/>
              <a:t>Ageing</a:t>
            </a:r>
            <a:endParaRPr lang="hu-HU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hu-HU" sz="2000" dirty="0" smtClean="0"/>
              <a:t> </a:t>
            </a:r>
            <a:r>
              <a:rPr lang="hu-HU" sz="2000" dirty="0" err="1" smtClean="0"/>
              <a:t>Inflammation</a:t>
            </a:r>
            <a:endParaRPr lang="hu-HU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hu-HU" sz="2000" dirty="0" smtClean="0"/>
              <a:t> </a:t>
            </a:r>
            <a:r>
              <a:rPr lang="hu-HU" sz="2000" dirty="0" err="1" smtClean="0"/>
              <a:t>Diseases</a:t>
            </a:r>
            <a:r>
              <a:rPr lang="hu-HU" sz="2000" dirty="0" smtClean="0"/>
              <a:t> </a:t>
            </a:r>
            <a:r>
              <a:rPr lang="hu-HU" sz="2000" dirty="0" err="1" smtClean="0"/>
              <a:t>with</a:t>
            </a:r>
            <a:r>
              <a:rPr lang="hu-HU" sz="2000" dirty="0" smtClean="0"/>
              <a:t> </a:t>
            </a:r>
            <a:r>
              <a:rPr lang="hu-HU" sz="2000" dirty="0" err="1" smtClean="0"/>
              <a:t>oxidative</a:t>
            </a:r>
            <a:r>
              <a:rPr lang="hu-HU" sz="2000" dirty="0" smtClean="0"/>
              <a:t> </a:t>
            </a:r>
            <a:r>
              <a:rPr lang="hu-HU" sz="2000" dirty="0" err="1" smtClean="0"/>
              <a:t>stress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179965529"/>
      </p:ext>
    </p:extLst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II. –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Reconstructing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NRF2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interactome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4377" t="54116" r="52942"/>
          <a:stretch>
            <a:fillRect/>
          </a:stretch>
        </p:blipFill>
        <p:spPr bwMode="auto">
          <a:xfrm>
            <a:off x="1475656" y="764704"/>
            <a:ext cx="5904656" cy="545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zövegdoboz 7"/>
          <p:cNvSpPr txBox="1"/>
          <p:nvPr/>
        </p:nvSpPr>
        <p:spPr>
          <a:xfrm>
            <a:off x="6228184" y="1556792"/>
            <a:ext cx="2448272" cy="1328023"/>
          </a:xfrm>
          <a:prstGeom prst="wedgeRoundRectCallout">
            <a:avLst>
              <a:gd name="adj1" fmla="val -94793"/>
              <a:gd name="adj2" fmla="val 38318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Similar protocol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en-GB" dirty="0" smtClean="0"/>
              <a:t>SignaLink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en-GB" dirty="0" smtClean="0"/>
              <a:t>but focused only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protein</a:t>
            </a:r>
            <a:endParaRPr lang="en-GB" dirty="0"/>
          </a:p>
        </p:txBody>
      </p:sp>
      <p:sp>
        <p:nvSpPr>
          <p:cNvPr id="9" name="Szövegdoboz 8"/>
          <p:cNvSpPr txBox="1"/>
          <p:nvPr/>
        </p:nvSpPr>
        <p:spPr>
          <a:xfrm>
            <a:off x="6588224" y="5157192"/>
            <a:ext cx="2448272" cy="1634490"/>
          </a:xfrm>
          <a:prstGeom prst="wedgeRoundRectCallout">
            <a:avLst>
              <a:gd name="adj1" fmla="val -52110"/>
              <a:gd name="adj2" fmla="val -87218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High-confidence</a:t>
            </a:r>
            <a:r>
              <a:rPr lang="hu-HU" dirty="0" smtClean="0"/>
              <a:t>, </a:t>
            </a:r>
            <a:r>
              <a:rPr lang="hu-HU" dirty="0" err="1" smtClean="0"/>
              <a:t>directed</a:t>
            </a:r>
            <a:r>
              <a:rPr lang="hu-HU" dirty="0" smtClean="0"/>
              <a:t> </a:t>
            </a:r>
            <a:r>
              <a:rPr lang="hu-HU" dirty="0" err="1" smtClean="0"/>
              <a:t>interactions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domain-domain</a:t>
            </a:r>
            <a:r>
              <a:rPr lang="hu-HU" dirty="0" smtClean="0"/>
              <a:t> and </a:t>
            </a:r>
            <a:r>
              <a:rPr lang="hu-HU" dirty="0" err="1" smtClean="0"/>
              <a:t>domain-motif</a:t>
            </a:r>
            <a:r>
              <a:rPr lang="hu-HU" dirty="0" smtClean="0"/>
              <a:t> </a:t>
            </a:r>
            <a:r>
              <a:rPr lang="hu-HU" dirty="0" err="1" smtClean="0"/>
              <a:t>predictions</a:t>
            </a:r>
            <a:endParaRPr lang="en-GB" dirty="0"/>
          </a:p>
        </p:txBody>
      </p:sp>
      <p:sp>
        <p:nvSpPr>
          <p:cNvPr id="10" name="Szövegdoboz 9"/>
          <p:cNvSpPr txBox="1"/>
          <p:nvPr/>
        </p:nvSpPr>
        <p:spPr>
          <a:xfrm>
            <a:off x="179512" y="4725144"/>
            <a:ext cx="2088232" cy="1328023"/>
          </a:xfrm>
          <a:prstGeom prst="wedgeRoundRectCallout">
            <a:avLst>
              <a:gd name="adj1" fmla="val 67177"/>
              <a:gd name="adj2" fmla="val -76372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BioGRID</a:t>
            </a:r>
            <a:r>
              <a:rPr lang="hu-HU" dirty="0" smtClean="0"/>
              <a:t>, HPRD, </a:t>
            </a:r>
            <a:r>
              <a:rPr lang="hu-HU" dirty="0" err="1" smtClean="0"/>
              <a:t>IntAct</a:t>
            </a:r>
            <a:r>
              <a:rPr lang="hu-HU" dirty="0" smtClean="0"/>
              <a:t>, MINT, </a:t>
            </a:r>
            <a:r>
              <a:rPr lang="hu-HU" dirty="0" err="1" smtClean="0"/>
              <a:t>InnateDB</a:t>
            </a:r>
            <a:r>
              <a:rPr lang="hu-HU" dirty="0" smtClean="0"/>
              <a:t> </a:t>
            </a:r>
            <a:r>
              <a:rPr lang="hu-HU" dirty="0" err="1" smtClean="0"/>
              <a:t>via</a:t>
            </a:r>
            <a:r>
              <a:rPr lang="hu-HU" dirty="0" smtClean="0"/>
              <a:t> </a:t>
            </a:r>
            <a:r>
              <a:rPr lang="hu-HU" dirty="0" err="1" smtClean="0"/>
              <a:t>PathwayCommons</a:t>
            </a:r>
            <a:endParaRPr lang="en-GB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-36512" y="6516052"/>
            <a:ext cx="48245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Papp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 (Korcsmaros)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FEBS </a:t>
            </a:r>
            <a:r>
              <a:rPr lang="hu-HU" i="1" dirty="0" err="1" smtClean="0">
                <a:solidFill>
                  <a:schemeClr val="bg1"/>
                </a:solidFill>
              </a:rPr>
              <a:t>Letters</a:t>
            </a:r>
            <a:r>
              <a:rPr lang="hu-HU" i="1" dirty="0" smtClean="0">
                <a:solidFill>
                  <a:schemeClr val="bg1"/>
                </a:solidFill>
              </a:rPr>
              <a:t> (2012)</a:t>
            </a:r>
            <a:endParaRPr lang="hu-H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8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II. –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Reconstructing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NRF2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interactome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-36512" y="6516052"/>
            <a:ext cx="48245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Papp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 (Korcsmaros)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FEBS </a:t>
            </a:r>
            <a:r>
              <a:rPr lang="hu-HU" i="1" dirty="0" err="1" smtClean="0">
                <a:solidFill>
                  <a:schemeClr val="bg1"/>
                </a:solidFill>
              </a:rPr>
              <a:t>Letters</a:t>
            </a:r>
            <a:r>
              <a:rPr lang="hu-HU" i="1" dirty="0" smtClean="0">
                <a:solidFill>
                  <a:schemeClr val="bg1"/>
                </a:solidFill>
              </a:rPr>
              <a:t> (2012)</a:t>
            </a:r>
            <a:endParaRPr lang="hu-H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853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457200" y="1052736"/>
            <a:ext cx="8686800" cy="5544616"/>
          </a:xfrm>
        </p:spPr>
        <p:txBody>
          <a:bodyPr>
            <a:normAutofit fontScale="92500"/>
          </a:bodyPr>
          <a:lstStyle/>
          <a:p>
            <a:r>
              <a:rPr lang="en-US" b="1" dirty="0" err="1" smtClean="0"/>
              <a:t>Signalling</a:t>
            </a:r>
            <a:r>
              <a:rPr lang="en-US" b="1" dirty="0" smtClean="0"/>
              <a:t> cross-talks and visualization challenges</a:t>
            </a:r>
            <a:endParaRPr lang="hu-HU" b="1" dirty="0" smtClean="0"/>
          </a:p>
          <a:p>
            <a:pPr lvl="1"/>
            <a:r>
              <a:rPr lang="en-GB" dirty="0" smtClean="0"/>
              <a:t>Theoretical introduction and visualization ideas</a:t>
            </a:r>
          </a:p>
          <a:p>
            <a:pPr lvl="1"/>
            <a:r>
              <a:rPr lang="en-GB" i="1" dirty="0" smtClean="0"/>
              <a:t>Case study I. – SignaLink database</a:t>
            </a:r>
            <a:endParaRPr lang="hu-HU" i="1" dirty="0" smtClean="0"/>
          </a:p>
          <a:p>
            <a:pPr lvl="1"/>
            <a:r>
              <a:rPr lang="hu-HU" b="1" i="1" dirty="0" smtClean="0"/>
              <a:t>Practical session with UniProt, protein identifiers and ID mapping</a:t>
            </a:r>
            <a:endParaRPr lang="en-GB" b="1" i="1" dirty="0" smtClean="0"/>
          </a:p>
          <a:p>
            <a:endParaRPr lang="en-GB" b="1" dirty="0" smtClean="0"/>
          </a:p>
          <a:p>
            <a:r>
              <a:rPr lang="en-GB" b="1" dirty="0" smtClean="0"/>
              <a:t>Extending pathways</a:t>
            </a:r>
            <a:r>
              <a:rPr lang="hu-HU" b="1" dirty="0" smtClean="0"/>
              <a:t> – from pathways to networks</a:t>
            </a:r>
            <a:endParaRPr lang="en-GB" b="1" dirty="0" smtClean="0"/>
          </a:p>
          <a:p>
            <a:pPr lvl="1"/>
            <a:r>
              <a:rPr lang="en-GB" dirty="0" smtClean="0"/>
              <a:t>Regulation possibilities of the signalling flow</a:t>
            </a:r>
          </a:p>
          <a:p>
            <a:pPr lvl="1"/>
            <a:r>
              <a:rPr lang="en-GB" i="1" dirty="0" smtClean="0"/>
              <a:t>Case study II. – NRF2 </a:t>
            </a:r>
            <a:r>
              <a:rPr lang="en-GB" i="1" dirty="0" err="1" smtClean="0"/>
              <a:t>interactome</a:t>
            </a:r>
            <a:r>
              <a:rPr lang="en-GB" i="1" dirty="0" smtClean="0"/>
              <a:t> &amp; </a:t>
            </a:r>
            <a:r>
              <a:rPr lang="en-GB" i="1" dirty="0" err="1" smtClean="0"/>
              <a:t>regulome</a:t>
            </a:r>
            <a:endParaRPr lang="en-GB" i="1" dirty="0" smtClean="0"/>
          </a:p>
          <a:p>
            <a:pPr lvl="1"/>
            <a:r>
              <a:rPr lang="hu-HU" b="1" i="1" dirty="0"/>
              <a:t>Practical session </a:t>
            </a:r>
            <a:r>
              <a:rPr lang="hu-HU" b="1" i="1" dirty="0" smtClean="0"/>
              <a:t>on gene expression data integration</a:t>
            </a:r>
            <a:endParaRPr lang="en-GB" i="1" dirty="0" smtClean="0"/>
          </a:p>
          <a:p>
            <a:pPr lvl="1"/>
            <a:endParaRPr lang="en-GB" b="1" i="1" dirty="0" smtClean="0"/>
          </a:p>
        </p:txBody>
      </p:sp>
      <p:sp>
        <p:nvSpPr>
          <p:cNvPr id="4" name="Cím 2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836712"/>
          </a:xfrm>
        </p:spPr>
        <p:txBody>
          <a:bodyPr>
            <a:normAutofit/>
          </a:bodyPr>
          <a:lstStyle/>
          <a:p>
            <a:r>
              <a:rPr lang="en-GB" sz="4000" smtClean="0">
                <a:solidFill>
                  <a:schemeClr val="bg1"/>
                </a:solidFill>
                <a:latin typeface="Constantia" pitchFamily="18" charset="0"/>
              </a:rPr>
              <a:t>Thematics</a:t>
            </a:r>
            <a:endParaRPr lang="en-GB" sz="4000">
              <a:solidFill>
                <a:schemeClr val="bg1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ekerekített téglalap 80"/>
          <p:cNvSpPr/>
          <p:nvPr/>
        </p:nvSpPr>
        <p:spPr>
          <a:xfrm>
            <a:off x="323528" y="3212976"/>
            <a:ext cx="86409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Lekerekített téglalap 81"/>
          <p:cNvSpPr/>
          <p:nvPr/>
        </p:nvSpPr>
        <p:spPr>
          <a:xfrm>
            <a:off x="1619672" y="4581128"/>
            <a:ext cx="1152128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Lekerekített téglalap 82"/>
          <p:cNvSpPr/>
          <p:nvPr/>
        </p:nvSpPr>
        <p:spPr>
          <a:xfrm>
            <a:off x="2411760" y="2564904"/>
            <a:ext cx="86409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4" name="Lekerekített téglalap 83"/>
          <p:cNvSpPr/>
          <p:nvPr/>
        </p:nvSpPr>
        <p:spPr>
          <a:xfrm>
            <a:off x="7524328" y="4653136"/>
            <a:ext cx="1368152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0" y="11663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II. –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Reconstructing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the</a:t>
            </a:r>
            <a:r>
              <a:rPr lang="hu-HU" sz="2800" dirty="0" smtClean="0">
                <a:solidFill>
                  <a:schemeClr val="bg1"/>
                </a:solidFill>
                <a:latin typeface="Constantia" pitchFamily="18" charset="0"/>
              </a:rPr>
              <a:t> NRF2 </a:t>
            </a:r>
            <a:r>
              <a:rPr lang="hu-HU" sz="2800" dirty="0" err="1" smtClean="0">
                <a:solidFill>
                  <a:schemeClr val="bg1"/>
                </a:solidFill>
                <a:latin typeface="Constantia" pitchFamily="18" charset="0"/>
              </a:rPr>
              <a:t>regulome</a:t>
            </a:r>
            <a:endParaRPr lang="hu-HU" sz="28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26" name="Szabadkézi sokszög 25"/>
          <p:cNvSpPr/>
          <p:nvPr/>
        </p:nvSpPr>
        <p:spPr>
          <a:xfrm>
            <a:off x="3347865" y="2756698"/>
            <a:ext cx="4608512" cy="1878293"/>
          </a:xfrm>
          <a:custGeom>
            <a:avLst/>
            <a:gdLst>
              <a:gd name="connsiteX0" fmla="*/ 0 w 6578081"/>
              <a:gd name="connsiteY0" fmla="*/ 0 h 1810139"/>
              <a:gd name="connsiteX1" fmla="*/ 4739951 w 6578081"/>
              <a:gd name="connsiteY1" fmla="*/ 177282 h 1810139"/>
              <a:gd name="connsiteX2" fmla="*/ 6578081 w 6578081"/>
              <a:gd name="connsiteY2" fmla="*/ 1810139 h 181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081" h="1810139">
                <a:moveTo>
                  <a:pt x="0" y="0"/>
                </a:moveTo>
                <a:lnTo>
                  <a:pt x="4739951" y="177282"/>
                </a:lnTo>
                <a:cubicBezTo>
                  <a:pt x="5836298" y="478972"/>
                  <a:pt x="6207189" y="1144555"/>
                  <a:pt x="6578081" y="1810139"/>
                </a:cubicBezTo>
              </a:path>
            </a:pathLst>
          </a:custGeom>
          <a:ln w="28575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sz="1400"/>
          </a:p>
        </p:txBody>
      </p:sp>
      <p:sp>
        <p:nvSpPr>
          <p:cNvPr id="27" name="Szövegdoboz 26"/>
          <p:cNvSpPr txBox="1"/>
          <p:nvPr/>
        </p:nvSpPr>
        <p:spPr>
          <a:xfrm>
            <a:off x="1619672" y="4618280"/>
            <a:ext cx="1169071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85 </a:t>
            </a:r>
            <a:r>
              <a:rPr lang="hu-HU" sz="1600" dirty="0" err="1" smtClean="0"/>
              <a:t>miRNAs</a:t>
            </a:r>
            <a:endParaRPr lang="hu-HU" sz="1600" dirty="0"/>
          </a:p>
        </p:txBody>
      </p:sp>
      <p:sp>
        <p:nvSpPr>
          <p:cNvPr id="28" name="Szövegdoboz 27"/>
          <p:cNvSpPr txBox="1"/>
          <p:nvPr/>
        </p:nvSpPr>
        <p:spPr>
          <a:xfrm>
            <a:off x="5148064" y="4601730"/>
            <a:ext cx="864096" cy="462975"/>
          </a:xfrm>
          <a:prstGeom prst="roundRect">
            <a:avLst>
              <a:gd name="adj" fmla="val 4635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hu-HU" sz="1600" dirty="0" smtClean="0"/>
              <a:t>NRF2</a:t>
            </a:r>
            <a:endParaRPr lang="hu-HU" sz="1600" dirty="0"/>
          </a:p>
        </p:txBody>
      </p:sp>
      <p:sp>
        <p:nvSpPr>
          <p:cNvPr id="29" name="Szövegdoboz 28"/>
          <p:cNvSpPr txBox="1"/>
          <p:nvPr/>
        </p:nvSpPr>
        <p:spPr>
          <a:xfrm>
            <a:off x="7524328" y="4628906"/>
            <a:ext cx="136815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7,469 </a:t>
            </a:r>
            <a:r>
              <a:rPr lang="hu-HU" sz="1600" dirty="0" err="1"/>
              <a:t>t</a:t>
            </a:r>
            <a:r>
              <a:rPr lang="hu-HU" sz="1600" dirty="0" err="1" smtClean="0"/>
              <a:t>argets</a:t>
            </a:r>
            <a:endParaRPr lang="hu-HU" sz="1600" dirty="0"/>
          </a:p>
        </p:txBody>
      </p:sp>
      <p:cxnSp>
        <p:nvCxnSpPr>
          <p:cNvPr id="30" name="Egyenes összekötő nyíllal 29"/>
          <p:cNvCxnSpPr>
            <a:stCxn id="37" idx="3"/>
            <a:endCxn id="28" idx="1"/>
          </p:cNvCxnSpPr>
          <p:nvPr/>
        </p:nvCxnSpPr>
        <p:spPr>
          <a:xfrm>
            <a:off x="3275856" y="2727960"/>
            <a:ext cx="1872208" cy="21052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>
            <a:stCxn id="27" idx="3"/>
            <a:endCxn id="28" idx="1"/>
          </p:cNvCxnSpPr>
          <p:nvPr/>
        </p:nvCxnSpPr>
        <p:spPr>
          <a:xfrm>
            <a:off x="2788743" y="4805566"/>
            <a:ext cx="2359321" cy="2765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28" idx="3"/>
            <a:endCxn id="29" idx="1"/>
          </p:cNvCxnSpPr>
          <p:nvPr/>
        </p:nvCxnSpPr>
        <p:spPr>
          <a:xfrm flipV="1">
            <a:off x="6012160" y="4816192"/>
            <a:ext cx="1512168" cy="1702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/>
          <p:nvPr/>
        </p:nvSpPr>
        <p:spPr>
          <a:xfrm rot="2896808">
            <a:off x="3240924" y="345923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sp>
        <p:nvSpPr>
          <p:cNvPr id="34" name="Szövegdoboz 33"/>
          <p:cNvSpPr txBox="1"/>
          <p:nvPr/>
        </p:nvSpPr>
        <p:spPr>
          <a:xfrm>
            <a:off x="2699792" y="448489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Post-transcriptional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sp>
        <p:nvSpPr>
          <p:cNvPr id="35" name="Szövegdoboz 34"/>
          <p:cNvSpPr txBox="1"/>
          <p:nvPr/>
        </p:nvSpPr>
        <p:spPr>
          <a:xfrm>
            <a:off x="5724128" y="4487634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cxnSp>
        <p:nvCxnSpPr>
          <p:cNvPr id="36" name="Egyenes összekötő nyíllal 35"/>
          <p:cNvCxnSpPr>
            <a:stCxn id="40" idx="2"/>
            <a:endCxn id="27" idx="0"/>
          </p:cNvCxnSpPr>
          <p:nvPr/>
        </p:nvCxnSpPr>
        <p:spPr>
          <a:xfrm>
            <a:off x="755576" y="3563317"/>
            <a:ext cx="1448632" cy="10549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övegdoboz 36"/>
          <p:cNvSpPr txBox="1"/>
          <p:nvPr/>
        </p:nvSpPr>
        <p:spPr>
          <a:xfrm>
            <a:off x="2411760" y="2540674"/>
            <a:ext cx="8640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34 </a:t>
            </a:r>
            <a:r>
              <a:rPr lang="hu-HU" sz="1600" dirty="0" err="1" smtClean="0"/>
              <a:t>TFs</a:t>
            </a:r>
            <a:endParaRPr lang="hu-HU" sz="1600" dirty="0"/>
          </a:p>
        </p:txBody>
      </p:sp>
      <p:sp>
        <p:nvSpPr>
          <p:cNvPr id="38" name="Szövegdoboz 37"/>
          <p:cNvSpPr txBox="1"/>
          <p:nvPr/>
        </p:nvSpPr>
        <p:spPr>
          <a:xfrm>
            <a:off x="4932040" y="29034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>
                <a:solidFill>
                  <a:srgbClr val="7030A0"/>
                </a:solidFill>
              </a:rPr>
              <a:t>3 </a:t>
            </a:r>
            <a:r>
              <a:rPr lang="hu-HU" sz="1600" dirty="0" err="1" smtClean="0">
                <a:solidFill>
                  <a:srgbClr val="7030A0"/>
                </a:solidFill>
              </a:rPr>
              <a:t>regulatory</a:t>
            </a:r>
            <a:r>
              <a:rPr lang="hu-HU" sz="1600" dirty="0" smtClean="0">
                <a:solidFill>
                  <a:srgbClr val="7030A0"/>
                </a:solidFill>
              </a:rPr>
              <a:t>  </a:t>
            </a:r>
            <a:r>
              <a:rPr lang="hu-HU" sz="1600" dirty="0" err="1" smtClean="0">
                <a:solidFill>
                  <a:srgbClr val="7030A0"/>
                </a:solidFill>
              </a:rPr>
              <a:t>loops</a:t>
            </a:r>
            <a:endParaRPr lang="hu-HU" sz="1600" dirty="0">
              <a:solidFill>
                <a:srgbClr val="7030A0"/>
              </a:solidFill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4139952" y="191683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>
                <a:solidFill>
                  <a:srgbClr val="7030A0"/>
                </a:solidFill>
              </a:rPr>
              <a:t>336 </a:t>
            </a:r>
            <a:r>
              <a:rPr lang="hu-HU" sz="1600" dirty="0" err="1" smtClean="0">
                <a:solidFill>
                  <a:srgbClr val="7030A0"/>
                </a:solidFill>
              </a:rPr>
              <a:t>fine-tuning</a:t>
            </a:r>
            <a:r>
              <a:rPr lang="hu-HU" sz="1600" dirty="0" smtClean="0">
                <a:solidFill>
                  <a:srgbClr val="7030A0"/>
                </a:solidFill>
              </a:rPr>
              <a:t> </a:t>
            </a:r>
            <a:r>
              <a:rPr lang="hu-HU" sz="1600" dirty="0" err="1" smtClean="0">
                <a:solidFill>
                  <a:srgbClr val="7030A0"/>
                </a:solidFill>
              </a:rPr>
              <a:t>regulatory</a:t>
            </a:r>
            <a:r>
              <a:rPr lang="hu-HU" sz="1600" dirty="0" smtClean="0">
                <a:solidFill>
                  <a:srgbClr val="7030A0"/>
                </a:solidFill>
              </a:rPr>
              <a:t> </a:t>
            </a:r>
            <a:r>
              <a:rPr lang="hu-HU" sz="1600" dirty="0" err="1" smtClean="0">
                <a:solidFill>
                  <a:srgbClr val="7030A0"/>
                </a:solidFill>
              </a:rPr>
              <a:t>loops</a:t>
            </a:r>
            <a:endParaRPr lang="hu-HU" sz="1600" dirty="0">
              <a:solidFill>
                <a:srgbClr val="7030A0"/>
              </a:solidFill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323528" y="3188746"/>
            <a:ext cx="8640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164 </a:t>
            </a:r>
            <a:r>
              <a:rPr lang="hu-HU" sz="1600" dirty="0" err="1" smtClean="0"/>
              <a:t>TFs</a:t>
            </a:r>
            <a:endParaRPr lang="hu-HU" sz="1600" dirty="0"/>
          </a:p>
        </p:txBody>
      </p:sp>
      <p:sp>
        <p:nvSpPr>
          <p:cNvPr id="41" name="Szabadkézi sokszög 40"/>
          <p:cNvSpPr/>
          <p:nvPr/>
        </p:nvSpPr>
        <p:spPr>
          <a:xfrm>
            <a:off x="683567" y="2009121"/>
            <a:ext cx="7848873" cy="2643909"/>
          </a:xfrm>
          <a:custGeom>
            <a:avLst/>
            <a:gdLst>
              <a:gd name="connsiteX0" fmla="*/ 9716654 w 9721273"/>
              <a:gd name="connsiteY0" fmla="*/ 2643909 h 2643909"/>
              <a:gd name="connsiteX1" fmla="*/ 8331200 w 9721273"/>
              <a:gd name="connsiteY1" fmla="*/ 662709 h 2643909"/>
              <a:gd name="connsiteX2" fmla="*/ 1376218 w 9721273"/>
              <a:gd name="connsiteY2" fmla="*/ 80818 h 2643909"/>
              <a:gd name="connsiteX3" fmla="*/ 73891 w 9721273"/>
              <a:gd name="connsiteY3" fmla="*/ 1147618 h 26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1273" h="2643909">
                <a:moveTo>
                  <a:pt x="9716654" y="2643909"/>
                </a:moveTo>
                <a:cubicBezTo>
                  <a:pt x="9718963" y="1866900"/>
                  <a:pt x="9721273" y="1089891"/>
                  <a:pt x="8331200" y="662709"/>
                </a:cubicBezTo>
                <a:cubicBezTo>
                  <a:pt x="6941127" y="235527"/>
                  <a:pt x="2752436" y="0"/>
                  <a:pt x="1376218" y="80818"/>
                </a:cubicBezTo>
                <a:cubicBezTo>
                  <a:pt x="0" y="161636"/>
                  <a:pt x="36945" y="654627"/>
                  <a:pt x="73891" y="1147618"/>
                </a:cubicBezTo>
              </a:path>
            </a:pathLst>
          </a:cu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sz="1400"/>
          </a:p>
        </p:txBody>
      </p:sp>
      <p:sp>
        <p:nvSpPr>
          <p:cNvPr id="42" name="Szövegdoboz 41"/>
          <p:cNvSpPr txBox="1"/>
          <p:nvPr/>
        </p:nvSpPr>
        <p:spPr>
          <a:xfrm>
            <a:off x="35496" y="4046875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Regulation</a:t>
            </a:r>
            <a:r>
              <a:rPr lang="hu-HU" sz="1600" dirty="0" smtClean="0"/>
              <a:t> of 63 </a:t>
            </a:r>
            <a:r>
              <a:rPr lang="hu-HU" sz="1600" dirty="0" err="1" smtClean="0"/>
              <a:t>miRNAs</a:t>
            </a:r>
            <a:endParaRPr lang="hu-HU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10667"/>
          <a:stretch>
            <a:fillRect/>
          </a:stretch>
        </p:blipFill>
        <p:spPr bwMode="auto">
          <a:xfrm>
            <a:off x="5652120" y="5207714"/>
            <a:ext cx="2232248" cy="120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Szövegdoboz 54"/>
          <p:cNvSpPr txBox="1"/>
          <p:nvPr/>
        </p:nvSpPr>
        <p:spPr>
          <a:xfrm>
            <a:off x="7703840" y="5639762"/>
            <a:ext cx="1332656" cy="408623"/>
          </a:xfrm>
          <a:prstGeom prst="wedgeRoundRectCallout">
            <a:avLst>
              <a:gd name="adj1" fmla="val -101092"/>
              <a:gd name="adj2" fmla="val -2110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JASPAR</a:t>
            </a:r>
            <a:endParaRPr lang="en-GB" dirty="0"/>
          </a:p>
        </p:txBody>
      </p:sp>
      <p:sp>
        <p:nvSpPr>
          <p:cNvPr id="56" name="Szövegdoboz 55"/>
          <p:cNvSpPr txBox="1"/>
          <p:nvPr/>
        </p:nvSpPr>
        <p:spPr>
          <a:xfrm>
            <a:off x="2267744" y="3839562"/>
            <a:ext cx="1332656" cy="408623"/>
          </a:xfrm>
          <a:prstGeom prst="wedgeRoundRectCallout">
            <a:avLst>
              <a:gd name="adj1" fmla="val 66871"/>
              <a:gd name="adj2" fmla="val -15282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JASPAR</a:t>
            </a:r>
            <a:endParaRPr lang="en-GB" dirty="0"/>
          </a:p>
        </p:txBody>
      </p:sp>
      <p:sp>
        <p:nvSpPr>
          <p:cNvPr id="57" name="Szövegdoboz 56"/>
          <p:cNvSpPr txBox="1"/>
          <p:nvPr/>
        </p:nvSpPr>
        <p:spPr>
          <a:xfrm>
            <a:off x="323528" y="5567754"/>
            <a:ext cx="1332656" cy="715089"/>
          </a:xfrm>
          <a:prstGeom prst="wedgeRoundRectCallout">
            <a:avLst>
              <a:gd name="adj1" fmla="val -11036"/>
              <a:gd name="adj2" fmla="val -1867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PutMir</a:t>
            </a:r>
            <a:r>
              <a:rPr lang="hu-HU" dirty="0" smtClean="0"/>
              <a:t>,</a:t>
            </a:r>
          </a:p>
          <a:p>
            <a:pPr algn="ctr"/>
            <a:r>
              <a:rPr lang="hu-HU" dirty="0" err="1" smtClean="0"/>
              <a:t>TransMir</a:t>
            </a:r>
            <a:endParaRPr lang="hu-HU" dirty="0" smtClean="0"/>
          </a:p>
        </p:txBody>
      </p:sp>
      <p:sp>
        <p:nvSpPr>
          <p:cNvPr id="58" name="Szövegdoboz 57"/>
          <p:cNvSpPr txBox="1"/>
          <p:nvPr/>
        </p:nvSpPr>
        <p:spPr>
          <a:xfrm>
            <a:off x="3131840" y="5999802"/>
            <a:ext cx="1332656" cy="408623"/>
          </a:xfrm>
          <a:prstGeom prst="wedgeRoundRectCallout">
            <a:avLst>
              <a:gd name="adj1" fmla="val 6832"/>
              <a:gd name="adj2" fmla="val -28236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MirBase</a:t>
            </a:r>
            <a:endParaRPr lang="hu-HU" dirty="0" smtClean="0"/>
          </a:p>
        </p:txBody>
      </p:sp>
      <p:grpSp>
        <p:nvGrpSpPr>
          <p:cNvPr id="80" name="Csoportba foglalás 79"/>
          <p:cNvGrpSpPr/>
          <p:nvPr/>
        </p:nvGrpSpPr>
        <p:grpSpPr>
          <a:xfrm>
            <a:off x="3563888" y="836712"/>
            <a:ext cx="5509120" cy="1984245"/>
            <a:chOff x="8495928" y="1700808"/>
            <a:chExt cx="6949280" cy="2376264"/>
          </a:xfrm>
        </p:grpSpPr>
        <p:sp>
          <p:nvSpPr>
            <p:cNvPr id="59" name="Szabadkézi sokszög 58"/>
            <p:cNvSpPr/>
            <p:nvPr/>
          </p:nvSpPr>
          <p:spPr>
            <a:xfrm flipH="1">
              <a:off x="9396536" y="1700808"/>
              <a:ext cx="3528392" cy="1943742"/>
            </a:xfrm>
            <a:custGeom>
              <a:avLst/>
              <a:gdLst>
                <a:gd name="connsiteX0" fmla="*/ 3237722 w 3811554"/>
                <a:gd name="connsiteY0" fmla="*/ 2357535 h 2357535"/>
                <a:gd name="connsiteX1" fmla="*/ 3713583 w 3811554"/>
                <a:gd name="connsiteY1" fmla="*/ 1340498 h 2357535"/>
                <a:gd name="connsiteX2" fmla="*/ 2649894 w 3811554"/>
                <a:gd name="connsiteY2" fmla="*/ 211494 h 2357535"/>
                <a:gd name="connsiteX3" fmla="*/ 494522 w 3811554"/>
                <a:gd name="connsiteY3" fmla="*/ 71535 h 2357535"/>
                <a:gd name="connsiteX4" fmla="*/ 0 w 3811554"/>
                <a:gd name="connsiteY4" fmla="*/ 640702 h 23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554" h="2357535">
                  <a:moveTo>
                    <a:pt x="3237722" y="2357535"/>
                  </a:moveTo>
                  <a:cubicBezTo>
                    <a:pt x="3524638" y="2027853"/>
                    <a:pt x="3811554" y="1698172"/>
                    <a:pt x="3713583" y="1340498"/>
                  </a:cubicBezTo>
                  <a:cubicBezTo>
                    <a:pt x="3615612" y="982824"/>
                    <a:pt x="3186404" y="422988"/>
                    <a:pt x="2649894" y="211494"/>
                  </a:cubicBezTo>
                  <a:cubicBezTo>
                    <a:pt x="2113384" y="0"/>
                    <a:pt x="936171" y="0"/>
                    <a:pt x="494522" y="71535"/>
                  </a:cubicBezTo>
                  <a:cubicBezTo>
                    <a:pt x="52873" y="143070"/>
                    <a:pt x="26436" y="391886"/>
                    <a:pt x="0" y="640702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60" name="Szabadkézi sokszög 59"/>
            <p:cNvSpPr/>
            <p:nvPr/>
          </p:nvSpPr>
          <p:spPr>
            <a:xfrm>
              <a:off x="10948389" y="1700808"/>
              <a:ext cx="3657671" cy="1935493"/>
            </a:xfrm>
            <a:custGeom>
              <a:avLst/>
              <a:gdLst>
                <a:gd name="connsiteX0" fmla="*/ 3237722 w 3811554"/>
                <a:gd name="connsiteY0" fmla="*/ 2357535 h 2357535"/>
                <a:gd name="connsiteX1" fmla="*/ 3713583 w 3811554"/>
                <a:gd name="connsiteY1" fmla="*/ 1340498 h 2357535"/>
                <a:gd name="connsiteX2" fmla="*/ 2649894 w 3811554"/>
                <a:gd name="connsiteY2" fmla="*/ 211494 h 2357535"/>
                <a:gd name="connsiteX3" fmla="*/ 494522 w 3811554"/>
                <a:gd name="connsiteY3" fmla="*/ 71535 h 2357535"/>
                <a:gd name="connsiteX4" fmla="*/ 0 w 3811554"/>
                <a:gd name="connsiteY4" fmla="*/ 640702 h 23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554" h="2357535">
                  <a:moveTo>
                    <a:pt x="3237722" y="2357535"/>
                  </a:moveTo>
                  <a:cubicBezTo>
                    <a:pt x="3524638" y="2027853"/>
                    <a:pt x="3811554" y="1698172"/>
                    <a:pt x="3713583" y="1340498"/>
                  </a:cubicBezTo>
                  <a:cubicBezTo>
                    <a:pt x="3615612" y="982824"/>
                    <a:pt x="3186404" y="422988"/>
                    <a:pt x="2649894" y="211494"/>
                  </a:cubicBezTo>
                  <a:cubicBezTo>
                    <a:pt x="2113384" y="0"/>
                    <a:pt x="936171" y="0"/>
                    <a:pt x="494522" y="71535"/>
                  </a:cubicBezTo>
                  <a:cubicBezTo>
                    <a:pt x="52873" y="143070"/>
                    <a:pt x="26436" y="391886"/>
                    <a:pt x="0" y="640702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pic>
          <p:nvPicPr>
            <p:cNvPr id="61" name="Kép 60" descr="membrán-DNS.gif"/>
            <p:cNvPicPr>
              <a:picLocks noChangeAspect="1"/>
            </p:cNvPicPr>
            <p:nvPr/>
          </p:nvPicPr>
          <p:blipFill>
            <a:blip r:embed="rId3" cstate="print"/>
            <a:srcRect t="40821" r="68297" b="3770"/>
            <a:stretch>
              <a:fillRect/>
            </a:stretch>
          </p:blipFill>
          <p:spPr>
            <a:xfrm>
              <a:off x="12132840" y="3645024"/>
              <a:ext cx="2520280" cy="432048"/>
            </a:xfrm>
            <a:prstGeom prst="rect">
              <a:avLst/>
            </a:prstGeom>
          </p:spPr>
        </p:pic>
        <p:pic>
          <p:nvPicPr>
            <p:cNvPr id="62" name="Kép 61" descr="membrán-DNS.gif"/>
            <p:cNvPicPr>
              <a:picLocks noChangeAspect="1"/>
            </p:cNvPicPr>
            <p:nvPr/>
          </p:nvPicPr>
          <p:blipFill>
            <a:blip r:embed="rId3" cstate="print"/>
            <a:srcRect t="40821" r="68297" b="3770"/>
            <a:stretch>
              <a:fillRect/>
            </a:stretch>
          </p:blipFill>
          <p:spPr>
            <a:xfrm>
              <a:off x="9396536" y="3645024"/>
              <a:ext cx="2520280" cy="432048"/>
            </a:xfrm>
            <a:prstGeom prst="rect">
              <a:avLst/>
            </a:prstGeom>
          </p:spPr>
        </p:pic>
        <p:sp>
          <p:nvSpPr>
            <p:cNvPr id="63" name="Szövegdoboz 62"/>
            <p:cNvSpPr txBox="1"/>
            <p:nvPr/>
          </p:nvSpPr>
          <p:spPr>
            <a:xfrm>
              <a:off x="13428984" y="3553271"/>
              <a:ext cx="792088" cy="331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>
                  <a:solidFill>
                    <a:schemeClr val="tx1"/>
                  </a:solidFill>
                </a:rPr>
                <a:t>P</a:t>
              </a:r>
              <a:r>
                <a:rPr lang="hu-HU" sz="1200" b="1" i="1" dirty="0" smtClean="0">
                  <a:solidFill>
                    <a:schemeClr val="tx1"/>
                  </a:solidFill>
                </a:rPr>
                <a:t>PAR</a:t>
              </a:r>
              <a:r>
                <a:rPr lang="en-US" sz="1200" b="1" i="1" dirty="0" smtClean="0">
                  <a:solidFill>
                    <a:schemeClr val="tx1"/>
                  </a:solidFill>
                </a:rPr>
                <a:t>γ</a:t>
              </a:r>
              <a:endParaRPr lang="hu-HU" sz="1200" b="1" i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4" name="Szövegdoboz 63"/>
            <p:cNvSpPr txBox="1"/>
            <p:nvPr/>
          </p:nvSpPr>
          <p:spPr>
            <a:xfrm>
              <a:off x="10476656" y="2266399"/>
              <a:ext cx="936104" cy="459700"/>
            </a:xfrm>
            <a:prstGeom prst="roundRect">
              <a:avLst>
                <a:gd name="adj" fmla="val 46176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err="1"/>
                <a:t>PPARγ</a:t>
              </a:r>
              <a:endParaRPr lang="hu-HU" sz="1200" b="1" dirty="0"/>
            </a:p>
          </p:txBody>
        </p:sp>
        <p:sp>
          <p:nvSpPr>
            <p:cNvPr id="65" name="Szövegdoboz 64"/>
            <p:cNvSpPr txBox="1"/>
            <p:nvPr/>
          </p:nvSpPr>
          <p:spPr>
            <a:xfrm>
              <a:off x="11412759" y="2204865"/>
              <a:ext cx="1008112" cy="33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200" dirty="0" err="1" smtClean="0"/>
                <a:t>binding</a:t>
              </a:r>
              <a:endParaRPr lang="hu-HU" sz="1200" dirty="0"/>
            </a:p>
          </p:txBody>
        </p:sp>
        <p:sp>
          <p:nvSpPr>
            <p:cNvPr id="66" name="Szövegdoboz 65"/>
            <p:cNvSpPr txBox="1"/>
            <p:nvPr/>
          </p:nvSpPr>
          <p:spPr>
            <a:xfrm>
              <a:off x="14149064" y="1772816"/>
              <a:ext cx="1296144" cy="552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200" dirty="0" smtClean="0"/>
                <a:t>protein </a:t>
              </a:r>
              <a:r>
                <a:rPr lang="hu-HU" sz="1200" dirty="0" err="1" smtClean="0"/>
                <a:t>expression</a:t>
              </a:r>
              <a:endParaRPr lang="hu-HU" sz="1200" dirty="0"/>
            </a:p>
          </p:txBody>
        </p:sp>
        <p:cxnSp>
          <p:nvCxnSpPr>
            <p:cNvPr id="67" name="Egyenes összekötő nyíllal 66"/>
            <p:cNvCxnSpPr>
              <a:stCxn id="64" idx="3"/>
              <a:endCxn id="68" idx="1"/>
            </p:cNvCxnSpPr>
            <p:nvPr/>
          </p:nvCxnSpPr>
          <p:spPr>
            <a:xfrm flipV="1">
              <a:off x="11412760" y="2488511"/>
              <a:ext cx="1173306" cy="773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Szövegdoboz 67"/>
            <p:cNvSpPr txBox="1"/>
            <p:nvPr/>
          </p:nvSpPr>
          <p:spPr>
            <a:xfrm>
              <a:off x="12586066" y="2265209"/>
              <a:ext cx="770909" cy="446603"/>
            </a:xfrm>
            <a:prstGeom prst="roundRect">
              <a:avLst>
                <a:gd name="adj" fmla="val 4196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hu-HU" sz="1200" b="1" dirty="0" smtClean="0"/>
                <a:t>NRF2</a:t>
              </a:r>
              <a:endParaRPr lang="hu-HU" sz="1200" b="1" dirty="0"/>
            </a:p>
          </p:txBody>
        </p:sp>
        <p:sp>
          <p:nvSpPr>
            <p:cNvPr id="69" name="Szövegdoboz 68"/>
            <p:cNvSpPr txBox="1"/>
            <p:nvPr/>
          </p:nvSpPr>
          <p:spPr>
            <a:xfrm>
              <a:off x="8495928" y="1772816"/>
              <a:ext cx="1296144" cy="552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200" dirty="0" smtClean="0"/>
                <a:t>protein </a:t>
              </a:r>
              <a:r>
                <a:rPr lang="hu-HU" sz="1200" dirty="0" err="1" smtClean="0"/>
                <a:t>expression</a:t>
              </a:r>
              <a:endParaRPr lang="hu-HU" sz="1200" dirty="0"/>
            </a:p>
          </p:txBody>
        </p:sp>
        <p:sp>
          <p:nvSpPr>
            <p:cNvPr id="70" name="Szövegdoboz 69"/>
            <p:cNvSpPr txBox="1"/>
            <p:nvPr/>
          </p:nvSpPr>
          <p:spPr>
            <a:xfrm>
              <a:off x="9540551" y="3553271"/>
              <a:ext cx="792088" cy="3317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sz="1200" b="1" i="1" dirty="0" smtClean="0">
                  <a:solidFill>
                    <a:schemeClr val="tx1"/>
                  </a:solidFill>
                </a:rPr>
                <a:t>NRF2</a:t>
              </a:r>
            </a:p>
          </p:txBody>
        </p:sp>
        <p:cxnSp>
          <p:nvCxnSpPr>
            <p:cNvPr id="73" name="Szögletes összekötő 72"/>
            <p:cNvCxnSpPr/>
            <p:nvPr/>
          </p:nvCxnSpPr>
          <p:spPr>
            <a:xfrm>
              <a:off x="13140952" y="3375247"/>
              <a:ext cx="504056" cy="216024"/>
            </a:xfrm>
            <a:prstGeom prst="bentConnector3">
              <a:avLst>
                <a:gd name="adj1" fmla="val 9998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zögletes összekötő 73"/>
            <p:cNvCxnSpPr/>
            <p:nvPr/>
          </p:nvCxnSpPr>
          <p:spPr>
            <a:xfrm rot="10800000" flipV="1">
              <a:off x="10116616" y="3375247"/>
              <a:ext cx="576064" cy="216024"/>
            </a:xfrm>
            <a:prstGeom prst="bentConnector3">
              <a:avLst>
                <a:gd name="adj1" fmla="val 100211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Szövegdoboz 74"/>
            <p:cNvSpPr txBox="1"/>
            <p:nvPr/>
          </p:nvSpPr>
          <p:spPr>
            <a:xfrm>
              <a:off x="12514058" y="3301836"/>
              <a:ext cx="770909" cy="446603"/>
            </a:xfrm>
            <a:prstGeom prst="roundRect">
              <a:avLst>
                <a:gd name="adj" fmla="val 4196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hu-HU" sz="1200" b="1" dirty="0" smtClean="0"/>
                <a:t>NRF2</a:t>
              </a:r>
              <a:endParaRPr lang="hu-HU" sz="1200" b="1" dirty="0"/>
            </a:p>
          </p:txBody>
        </p:sp>
        <p:sp>
          <p:nvSpPr>
            <p:cNvPr id="76" name="Szövegdoboz 75"/>
            <p:cNvSpPr txBox="1"/>
            <p:nvPr/>
          </p:nvSpPr>
          <p:spPr>
            <a:xfrm>
              <a:off x="10692680" y="3326774"/>
              <a:ext cx="936104" cy="459700"/>
            </a:xfrm>
            <a:prstGeom prst="roundRect">
              <a:avLst>
                <a:gd name="adj" fmla="val 46176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err="1" smtClean="0"/>
                <a:t>PPARγ</a:t>
              </a:r>
              <a:endParaRPr lang="hu-HU" sz="1200" b="1" dirty="0"/>
            </a:p>
          </p:txBody>
        </p:sp>
        <p:sp>
          <p:nvSpPr>
            <p:cNvPr id="77" name="Lefelé nyíl 76"/>
            <p:cNvSpPr/>
            <p:nvPr/>
          </p:nvSpPr>
          <p:spPr>
            <a:xfrm>
              <a:off x="10888818" y="2801807"/>
              <a:ext cx="379926" cy="41116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  <p:sp>
          <p:nvSpPr>
            <p:cNvPr id="78" name="Lefelé nyíl 77"/>
            <p:cNvSpPr/>
            <p:nvPr/>
          </p:nvSpPr>
          <p:spPr>
            <a:xfrm>
              <a:off x="12708904" y="2801807"/>
              <a:ext cx="379926" cy="411169"/>
            </a:xfrm>
            <a:prstGeom prst="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/>
            </a:p>
          </p:txBody>
        </p:sp>
      </p:grpSp>
      <p:sp>
        <p:nvSpPr>
          <p:cNvPr id="49" name="Szövegdoboz 48"/>
          <p:cNvSpPr txBox="1"/>
          <p:nvPr/>
        </p:nvSpPr>
        <p:spPr>
          <a:xfrm>
            <a:off x="-36512" y="6516052"/>
            <a:ext cx="48245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Papp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 (Korcsmaros)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FEBS </a:t>
            </a:r>
            <a:r>
              <a:rPr lang="hu-HU" i="1" dirty="0" err="1" smtClean="0">
                <a:solidFill>
                  <a:schemeClr val="bg1"/>
                </a:solidFill>
              </a:rPr>
              <a:t>Letters</a:t>
            </a:r>
            <a:r>
              <a:rPr lang="hu-HU" i="1" dirty="0" smtClean="0">
                <a:solidFill>
                  <a:schemeClr val="bg1"/>
                </a:solidFill>
              </a:rPr>
              <a:t> (2012)</a:t>
            </a:r>
            <a:endParaRPr lang="hu-H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6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26" grpId="0" animBg="1"/>
      <p:bldP spid="27" grpId="0" animBg="1"/>
      <p:bldP spid="29" grpId="0" animBg="1"/>
      <p:bldP spid="33" grpId="0"/>
      <p:bldP spid="34" grpId="0"/>
      <p:bldP spid="35" grpId="0"/>
      <p:bldP spid="37" grpId="0" animBg="1"/>
      <p:bldP spid="38" grpId="0"/>
      <p:bldP spid="39" grpId="0"/>
      <p:bldP spid="40" grpId="0" animBg="1"/>
      <p:bldP spid="41" grpId="0" animBg="1"/>
      <p:bldP spid="42" grpId="0"/>
      <p:bldP spid="55" grpId="0" animBg="1"/>
      <p:bldP spid="56" grpId="0" animBg="1"/>
      <p:bldP spid="57" grpId="0" animBg="1"/>
      <p:bldP spid="5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zabadkézi sokszög 109"/>
          <p:cNvSpPr/>
          <p:nvPr/>
        </p:nvSpPr>
        <p:spPr>
          <a:xfrm flipV="1">
            <a:off x="2915817" y="3717032"/>
            <a:ext cx="5616624" cy="1440160"/>
          </a:xfrm>
          <a:custGeom>
            <a:avLst/>
            <a:gdLst>
              <a:gd name="connsiteX0" fmla="*/ 0 w 6578081"/>
              <a:gd name="connsiteY0" fmla="*/ 0 h 1810139"/>
              <a:gd name="connsiteX1" fmla="*/ 4739951 w 6578081"/>
              <a:gd name="connsiteY1" fmla="*/ 177282 h 1810139"/>
              <a:gd name="connsiteX2" fmla="*/ 6578081 w 6578081"/>
              <a:gd name="connsiteY2" fmla="*/ 1810139 h 181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081" h="1810139">
                <a:moveTo>
                  <a:pt x="0" y="0"/>
                </a:moveTo>
                <a:lnTo>
                  <a:pt x="4739951" y="177282"/>
                </a:lnTo>
                <a:cubicBezTo>
                  <a:pt x="5836298" y="478972"/>
                  <a:pt x="6207189" y="1144555"/>
                  <a:pt x="6578081" y="1810139"/>
                </a:cubicBezTo>
              </a:path>
            </a:pathLst>
          </a:custGeom>
          <a:ln w="28575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0" y="116632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2600" dirty="0" err="1" smtClean="0">
                <a:solidFill>
                  <a:schemeClr val="bg1"/>
                </a:solidFill>
                <a:latin typeface="Constantia" pitchFamily="18" charset="0"/>
              </a:rPr>
              <a:t>Case</a:t>
            </a:r>
            <a:r>
              <a:rPr lang="hu-HU" sz="26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2600" dirty="0" err="1" smtClean="0">
                <a:solidFill>
                  <a:schemeClr val="bg1"/>
                </a:solidFill>
                <a:latin typeface="Constantia" pitchFamily="18" charset="0"/>
              </a:rPr>
              <a:t>study</a:t>
            </a:r>
            <a:r>
              <a:rPr lang="hu-HU" sz="2600" dirty="0" smtClean="0">
                <a:solidFill>
                  <a:schemeClr val="bg1"/>
                </a:solidFill>
                <a:latin typeface="Constantia" pitchFamily="18" charset="0"/>
              </a:rPr>
              <a:t> II. – </a:t>
            </a:r>
            <a:r>
              <a:rPr lang="hu-HU" sz="2600" dirty="0" err="1" smtClean="0">
                <a:solidFill>
                  <a:schemeClr val="bg1"/>
                </a:solidFill>
                <a:latin typeface="Constantia" pitchFamily="18" charset="0"/>
              </a:rPr>
              <a:t>Reconstructing</a:t>
            </a:r>
            <a:r>
              <a:rPr lang="hu-HU" sz="2600" dirty="0" smtClean="0">
                <a:solidFill>
                  <a:schemeClr val="bg1"/>
                </a:solidFill>
                <a:latin typeface="Constantia" pitchFamily="18" charset="0"/>
              </a:rPr>
              <a:t> an </a:t>
            </a:r>
            <a:r>
              <a:rPr lang="hu-HU" sz="2600" dirty="0" err="1" smtClean="0">
                <a:solidFill>
                  <a:schemeClr val="bg1"/>
                </a:solidFill>
                <a:latin typeface="Constantia" pitchFamily="18" charset="0"/>
              </a:rPr>
              <a:t>integrated</a:t>
            </a:r>
            <a:r>
              <a:rPr lang="hu-HU" sz="2600" dirty="0" smtClean="0">
                <a:solidFill>
                  <a:schemeClr val="bg1"/>
                </a:solidFill>
                <a:latin typeface="Constantia" pitchFamily="18" charset="0"/>
              </a:rPr>
              <a:t> NRF2 </a:t>
            </a:r>
            <a:r>
              <a:rPr lang="hu-HU" sz="2600" dirty="0" err="1" smtClean="0">
                <a:solidFill>
                  <a:schemeClr val="bg1"/>
                </a:solidFill>
                <a:latin typeface="Constantia" pitchFamily="18" charset="0"/>
              </a:rPr>
              <a:t>network</a:t>
            </a:r>
            <a:endParaRPr lang="hu-HU" sz="2600" dirty="0">
              <a:solidFill>
                <a:schemeClr val="bg1"/>
              </a:solidFill>
              <a:latin typeface="Constantia" pitchFamily="18" charset="0"/>
            </a:endParaRPr>
          </a:p>
        </p:txBody>
      </p:sp>
      <p:sp>
        <p:nvSpPr>
          <p:cNvPr id="92" name="Szabadkézi sokszög 91"/>
          <p:cNvSpPr/>
          <p:nvPr/>
        </p:nvSpPr>
        <p:spPr>
          <a:xfrm>
            <a:off x="3312369" y="1628800"/>
            <a:ext cx="4608512" cy="1878293"/>
          </a:xfrm>
          <a:custGeom>
            <a:avLst/>
            <a:gdLst>
              <a:gd name="connsiteX0" fmla="*/ 0 w 6578081"/>
              <a:gd name="connsiteY0" fmla="*/ 0 h 1810139"/>
              <a:gd name="connsiteX1" fmla="*/ 4739951 w 6578081"/>
              <a:gd name="connsiteY1" fmla="*/ 177282 h 1810139"/>
              <a:gd name="connsiteX2" fmla="*/ 6578081 w 6578081"/>
              <a:gd name="connsiteY2" fmla="*/ 1810139 h 181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081" h="1810139">
                <a:moveTo>
                  <a:pt x="0" y="0"/>
                </a:moveTo>
                <a:lnTo>
                  <a:pt x="4739951" y="177282"/>
                </a:lnTo>
                <a:cubicBezTo>
                  <a:pt x="5836298" y="478972"/>
                  <a:pt x="6207189" y="1144555"/>
                  <a:pt x="6578081" y="1810139"/>
                </a:cubicBezTo>
              </a:path>
            </a:pathLst>
          </a:custGeom>
          <a:ln w="28575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sz="1400"/>
          </a:p>
        </p:txBody>
      </p:sp>
      <p:sp>
        <p:nvSpPr>
          <p:cNvPr id="93" name="Szövegdoboz 92"/>
          <p:cNvSpPr txBox="1"/>
          <p:nvPr/>
        </p:nvSpPr>
        <p:spPr>
          <a:xfrm>
            <a:off x="1584176" y="3490382"/>
            <a:ext cx="1169071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85 </a:t>
            </a:r>
            <a:r>
              <a:rPr lang="hu-HU" sz="1600" dirty="0" err="1" smtClean="0"/>
              <a:t>miRNAs</a:t>
            </a:r>
            <a:endParaRPr lang="hu-HU" sz="1600" dirty="0"/>
          </a:p>
        </p:txBody>
      </p:sp>
      <p:sp>
        <p:nvSpPr>
          <p:cNvPr id="94" name="Szövegdoboz 93"/>
          <p:cNvSpPr txBox="1"/>
          <p:nvPr/>
        </p:nvSpPr>
        <p:spPr>
          <a:xfrm>
            <a:off x="5112568" y="3473832"/>
            <a:ext cx="864096" cy="462975"/>
          </a:xfrm>
          <a:prstGeom prst="roundRect">
            <a:avLst>
              <a:gd name="adj" fmla="val 4635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hu-HU" sz="1600" dirty="0" smtClean="0"/>
              <a:t>NRF2</a:t>
            </a:r>
            <a:endParaRPr lang="hu-HU" sz="1600" dirty="0"/>
          </a:p>
        </p:txBody>
      </p:sp>
      <p:sp>
        <p:nvSpPr>
          <p:cNvPr id="95" name="Szövegdoboz 94"/>
          <p:cNvSpPr txBox="1"/>
          <p:nvPr/>
        </p:nvSpPr>
        <p:spPr>
          <a:xfrm>
            <a:off x="7488832" y="3501008"/>
            <a:ext cx="1368152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7,469 </a:t>
            </a:r>
            <a:r>
              <a:rPr lang="hu-HU" sz="1600" dirty="0" err="1"/>
              <a:t>t</a:t>
            </a:r>
            <a:r>
              <a:rPr lang="hu-HU" sz="1600" dirty="0" err="1" smtClean="0"/>
              <a:t>argets</a:t>
            </a:r>
            <a:endParaRPr lang="hu-HU" sz="1600" dirty="0"/>
          </a:p>
        </p:txBody>
      </p:sp>
      <p:cxnSp>
        <p:nvCxnSpPr>
          <p:cNvPr id="96" name="Egyenes összekötő nyíllal 95"/>
          <p:cNvCxnSpPr>
            <a:stCxn id="103" idx="3"/>
            <a:endCxn id="94" idx="1"/>
          </p:cNvCxnSpPr>
          <p:nvPr/>
        </p:nvCxnSpPr>
        <p:spPr>
          <a:xfrm>
            <a:off x="3240360" y="1600062"/>
            <a:ext cx="1872208" cy="21052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gyenes összekötő nyíllal 96"/>
          <p:cNvCxnSpPr>
            <a:stCxn id="93" idx="3"/>
            <a:endCxn id="94" idx="1"/>
          </p:cNvCxnSpPr>
          <p:nvPr/>
        </p:nvCxnSpPr>
        <p:spPr>
          <a:xfrm>
            <a:off x="2753247" y="3677668"/>
            <a:ext cx="2359321" cy="2765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gyenes összekötő nyíllal 97"/>
          <p:cNvCxnSpPr>
            <a:stCxn id="94" idx="3"/>
            <a:endCxn id="95" idx="1"/>
          </p:cNvCxnSpPr>
          <p:nvPr/>
        </p:nvCxnSpPr>
        <p:spPr>
          <a:xfrm flipV="1">
            <a:off x="5976664" y="3688294"/>
            <a:ext cx="1512168" cy="1702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Szövegdoboz 98"/>
          <p:cNvSpPr txBox="1"/>
          <p:nvPr/>
        </p:nvSpPr>
        <p:spPr>
          <a:xfrm rot="2896808">
            <a:off x="3205428" y="2331334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sp>
        <p:nvSpPr>
          <p:cNvPr id="100" name="Szövegdoboz 99"/>
          <p:cNvSpPr txBox="1"/>
          <p:nvPr/>
        </p:nvSpPr>
        <p:spPr>
          <a:xfrm>
            <a:off x="2664296" y="3356992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Post-transcriptional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sp>
        <p:nvSpPr>
          <p:cNvPr id="101" name="Szövegdoboz 100"/>
          <p:cNvSpPr txBox="1"/>
          <p:nvPr/>
        </p:nvSpPr>
        <p:spPr>
          <a:xfrm>
            <a:off x="5688632" y="335973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Transcriptional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endParaRPr lang="hu-HU" sz="1600" dirty="0"/>
          </a:p>
        </p:txBody>
      </p:sp>
      <p:cxnSp>
        <p:nvCxnSpPr>
          <p:cNvPr id="102" name="Egyenes összekötő nyíllal 101"/>
          <p:cNvCxnSpPr>
            <a:stCxn id="106" idx="2"/>
            <a:endCxn id="93" idx="0"/>
          </p:cNvCxnSpPr>
          <p:nvPr/>
        </p:nvCxnSpPr>
        <p:spPr>
          <a:xfrm>
            <a:off x="720080" y="2435419"/>
            <a:ext cx="1448632" cy="10549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zövegdoboz 102"/>
          <p:cNvSpPr txBox="1"/>
          <p:nvPr/>
        </p:nvSpPr>
        <p:spPr>
          <a:xfrm>
            <a:off x="2376264" y="1412776"/>
            <a:ext cx="8640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34 </a:t>
            </a:r>
            <a:r>
              <a:rPr lang="hu-HU" sz="1600" dirty="0" err="1" smtClean="0"/>
              <a:t>TFs</a:t>
            </a:r>
            <a:endParaRPr lang="hu-HU" sz="1600" dirty="0"/>
          </a:p>
        </p:txBody>
      </p:sp>
      <p:sp>
        <p:nvSpPr>
          <p:cNvPr id="104" name="Szövegdoboz 103"/>
          <p:cNvSpPr txBox="1"/>
          <p:nvPr/>
        </p:nvSpPr>
        <p:spPr>
          <a:xfrm>
            <a:off x="4896544" y="177556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>
                <a:solidFill>
                  <a:srgbClr val="7030A0"/>
                </a:solidFill>
              </a:rPr>
              <a:t>3 </a:t>
            </a:r>
            <a:r>
              <a:rPr lang="hu-HU" sz="1600" dirty="0" err="1" smtClean="0">
                <a:solidFill>
                  <a:srgbClr val="7030A0"/>
                </a:solidFill>
              </a:rPr>
              <a:t>regulatory</a:t>
            </a:r>
            <a:r>
              <a:rPr lang="hu-HU" sz="1600" dirty="0" smtClean="0">
                <a:solidFill>
                  <a:srgbClr val="7030A0"/>
                </a:solidFill>
              </a:rPr>
              <a:t>  </a:t>
            </a:r>
            <a:r>
              <a:rPr lang="hu-HU" sz="1600" dirty="0" err="1" smtClean="0">
                <a:solidFill>
                  <a:srgbClr val="7030A0"/>
                </a:solidFill>
              </a:rPr>
              <a:t>loops</a:t>
            </a:r>
            <a:endParaRPr lang="hu-HU" sz="1600" dirty="0">
              <a:solidFill>
                <a:srgbClr val="7030A0"/>
              </a:solidFill>
            </a:endParaRPr>
          </a:p>
        </p:txBody>
      </p:sp>
      <p:sp>
        <p:nvSpPr>
          <p:cNvPr id="105" name="Szövegdoboz 104"/>
          <p:cNvSpPr txBox="1"/>
          <p:nvPr/>
        </p:nvSpPr>
        <p:spPr>
          <a:xfrm>
            <a:off x="4104456" y="78893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>
                <a:solidFill>
                  <a:srgbClr val="7030A0"/>
                </a:solidFill>
              </a:rPr>
              <a:t>336 </a:t>
            </a:r>
            <a:r>
              <a:rPr lang="hu-HU" sz="1600" dirty="0" err="1" smtClean="0">
                <a:solidFill>
                  <a:srgbClr val="7030A0"/>
                </a:solidFill>
              </a:rPr>
              <a:t>fine-tuning</a:t>
            </a:r>
            <a:r>
              <a:rPr lang="hu-HU" sz="1600" dirty="0" smtClean="0">
                <a:solidFill>
                  <a:srgbClr val="7030A0"/>
                </a:solidFill>
              </a:rPr>
              <a:t> </a:t>
            </a:r>
            <a:r>
              <a:rPr lang="hu-HU" sz="1600" dirty="0" err="1" smtClean="0">
                <a:solidFill>
                  <a:srgbClr val="7030A0"/>
                </a:solidFill>
              </a:rPr>
              <a:t>regulatory</a:t>
            </a:r>
            <a:r>
              <a:rPr lang="hu-HU" sz="1600" dirty="0" smtClean="0">
                <a:solidFill>
                  <a:srgbClr val="7030A0"/>
                </a:solidFill>
              </a:rPr>
              <a:t> </a:t>
            </a:r>
            <a:r>
              <a:rPr lang="hu-HU" sz="1600" dirty="0" err="1" smtClean="0">
                <a:solidFill>
                  <a:srgbClr val="7030A0"/>
                </a:solidFill>
              </a:rPr>
              <a:t>loops</a:t>
            </a:r>
            <a:endParaRPr lang="hu-HU" sz="1600" dirty="0">
              <a:solidFill>
                <a:srgbClr val="7030A0"/>
              </a:solidFill>
            </a:endParaRPr>
          </a:p>
        </p:txBody>
      </p:sp>
      <p:sp>
        <p:nvSpPr>
          <p:cNvPr id="106" name="Szövegdoboz 105"/>
          <p:cNvSpPr txBox="1"/>
          <p:nvPr/>
        </p:nvSpPr>
        <p:spPr>
          <a:xfrm>
            <a:off x="288032" y="2060848"/>
            <a:ext cx="864096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164 </a:t>
            </a:r>
            <a:r>
              <a:rPr lang="hu-HU" sz="1600" dirty="0" err="1" smtClean="0"/>
              <a:t>TFs</a:t>
            </a:r>
            <a:endParaRPr lang="hu-HU" sz="1600" dirty="0"/>
          </a:p>
        </p:txBody>
      </p:sp>
      <p:sp>
        <p:nvSpPr>
          <p:cNvPr id="107" name="Szabadkézi sokszög 106"/>
          <p:cNvSpPr/>
          <p:nvPr/>
        </p:nvSpPr>
        <p:spPr>
          <a:xfrm>
            <a:off x="648071" y="881223"/>
            <a:ext cx="7848873" cy="2643909"/>
          </a:xfrm>
          <a:custGeom>
            <a:avLst/>
            <a:gdLst>
              <a:gd name="connsiteX0" fmla="*/ 9716654 w 9721273"/>
              <a:gd name="connsiteY0" fmla="*/ 2643909 h 2643909"/>
              <a:gd name="connsiteX1" fmla="*/ 8331200 w 9721273"/>
              <a:gd name="connsiteY1" fmla="*/ 662709 h 2643909"/>
              <a:gd name="connsiteX2" fmla="*/ 1376218 w 9721273"/>
              <a:gd name="connsiteY2" fmla="*/ 80818 h 2643909"/>
              <a:gd name="connsiteX3" fmla="*/ 73891 w 9721273"/>
              <a:gd name="connsiteY3" fmla="*/ 1147618 h 264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1273" h="2643909">
                <a:moveTo>
                  <a:pt x="9716654" y="2643909"/>
                </a:moveTo>
                <a:cubicBezTo>
                  <a:pt x="9718963" y="1866900"/>
                  <a:pt x="9721273" y="1089891"/>
                  <a:pt x="8331200" y="662709"/>
                </a:cubicBezTo>
                <a:cubicBezTo>
                  <a:pt x="6941127" y="235527"/>
                  <a:pt x="2752436" y="0"/>
                  <a:pt x="1376218" y="80818"/>
                </a:cubicBezTo>
                <a:cubicBezTo>
                  <a:pt x="0" y="161636"/>
                  <a:pt x="36945" y="654627"/>
                  <a:pt x="73891" y="1147618"/>
                </a:cubicBezTo>
              </a:path>
            </a:pathLst>
          </a:cu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sz="1400"/>
          </a:p>
        </p:txBody>
      </p:sp>
      <p:sp>
        <p:nvSpPr>
          <p:cNvPr id="108" name="Szövegdoboz 107"/>
          <p:cNvSpPr txBox="1"/>
          <p:nvPr/>
        </p:nvSpPr>
        <p:spPr>
          <a:xfrm>
            <a:off x="0" y="2918977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Regulation</a:t>
            </a:r>
            <a:r>
              <a:rPr lang="hu-HU" sz="1600" dirty="0" smtClean="0"/>
              <a:t> of 63 </a:t>
            </a:r>
            <a:r>
              <a:rPr lang="hu-HU" sz="1600" dirty="0" err="1" smtClean="0"/>
              <a:t>miRNAs</a:t>
            </a:r>
            <a:endParaRPr lang="hu-HU" sz="1600" dirty="0"/>
          </a:p>
        </p:txBody>
      </p:sp>
      <p:sp>
        <p:nvSpPr>
          <p:cNvPr id="111" name="Szövegdoboz 110"/>
          <p:cNvSpPr txBox="1"/>
          <p:nvPr/>
        </p:nvSpPr>
        <p:spPr>
          <a:xfrm>
            <a:off x="1619672" y="4869160"/>
            <a:ext cx="1296144" cy="3745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224 </a:t>
            </a:r>
            <a:r>
              <a:rPr lang="hu-HU" sz="1600" dirty="0" err="1"/>
              <a:t>p</a:t>
            </a:r>
            <a:r>
              <a:rPr lang="hu-HU" sz="1600" dirty="0" err="1" smtClean="0"/>
              <a:t>roteins</a:t>
            </a:r>
            <a:endParaRPr lang="hu-HU" sz="1600" dirty="0"/>
          </a:p>
        </p:txBody>
      </p:sp>
      <p:cxnSp>
        <p:nvCxnSpPr>
          <p:cNvPr id="112" name="Egyenes összekötő nyíllal 111"/>
          <p:cNvCxnSpPr>
            <a:stCxn id="111" idx="3"/>
          </p:cNvCxnSpPr>
          <p:nvPr/>
        </p:nvCxnSpPr>
        <p:spPr>
          <a:xfrm flipV="1">
            <a:off x="2915816" y="3933056"/>
            <a:ext cx="2304256" cy="112339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Szövegdoboz 112"/>
          <p:cNvSpPr txBox="1"/>
          <p:nvPr/>
        </p:nvSpPr>
        <p:spPr>
          <a:xfrm rot="20089207">
            <a:off x="3009726" y="4123043"/>
            <a:ext cx="237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 smtClean="0"/>
              <a:t>Post-translational</a:t>
            </a:r>
            <a:r>
              <a:rPr lang="hu-HU" sz="1600" dirty="0" smtClean="0"/>
              <a:t> </a:t>
            </a:r>
            <a:r>
              <a:rPr lang="hu-HU" sz="1600" dirty="0" err="1" smtClean="0"/>
              <a:t>regulation</a:t>
            </a:r>
            <a:r>
              <a:rPr lang="hu-HU" sz="1600" dirty="0" smtClean="0"/>
              <a:t> &amp; </a:t>
            </a:r>
            <a:r>
              <a:rPr lang="hu-HU" sz="1600" dirty="0" err="1" smtClean="0"/>
              <a:t>interactions</a:t>
            </a:r>
            <a:endParaRPr lang="hu-HU" sz="1600" dirty="0"/>
          </a:p>
        </p:txBody>
      </p:sp>
      <p:sp>
        <p:nvSpPr>
          <p:cNvPr id="114" name="Szövegdoboz 113"/>
          <p:cNvSpPr txBox="1"/>
          <p:nvPr/>
        </p:nvSpPr>
        <p:spPr>
          <a:xfrm rot="21399178">
            <a:off x="4796249" y="470960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>
                <a:solidFill>
                  <a:srgbClr val="7030A0"/>
                </a:solidFill>
              </a:rPr>
              <a:t>39 </a:t>
            </a:r>
            <a:r>
              <a:rPr lang="hu-HU" sz="1600" dirty="0" err="1" smtClean="0">
                <a:solidFill>
                  <a:srgbClr val="7030A0"/>
                </a:solidFill>
              </a:rPr>
              <a:t>regulatory</a:t>
            </a:r>
            <a:r>
              <a:rPr lang="hu-HU" sz="1600" dirty="0" smtClean="0">
                <a:solidFill>
                  <a:srgbClr val="7030A0"/>
                </a:solidFill>
              </a:rPr>
              <a:t>  </a:t>
            </a:r>
            <a:r>
              <a:rPr lang="hu-HU" sz="1600" dirty="0" err="1" smtClean="0">
                <a:solidFill>
                  <a:srgbClr val="7030A0"/>
                </a:solidFill>
              </a:rPr>
              <a:t>loops</a:t>
            </a:r>
            <a:endParaRPr lang="hu-HU" sz="1600" dirty="0">
              <a:solidFill>
                <a:srgbClr val="7030A0"/>
              </a:solidFill>
            </a:endParaRPr>
          </a:p>
        </p:txBody>
      </p:sp>
      <p:sp>
        <p:nvSpPr>
          <p:cNvPr id="120" name="Szövegdoboz 119"/>
          <p:cNvSpPr txBox="1"/>
          <p:nvPr/>
        </p:nvSpPr>
        <p:spPr>
          <a:xfrm>
            <a:off x="3275856" y="5517232"/>
            <a:ext cx="2088232" cy="715089"/>
          </a:xfrm>
          <a:prstGeom prst="wedgeRoundRectCallout">
            <a:avLst>
              <a:gd name="adj1" fmla="val -8650"/>
              <a:gd name="adj2" fmla="val -152865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ELM, </a:t>
            </a:r>
            <a:r>
              <a:rPr lang="hu-HU" dirty="0" err="1" smtClean="0"/>
              <a:t>dbPTM</a:t>
            </a:r>
            <a:r>
              <a:rPr lang="hu-HU" dirty="0" smtClean="0"/>
              <a:t>, </a:t>
            </a:r>
            <a:r>
              <a:rPr lang="hu-HU" dirty="0" err="1" smtClean="0"/>
              <a:t>experimental</a:t>
            </a:r>
            <a:r>
              <a:rPr lang="hu-HU" dirty="0" smtClean="0"/>
              <a:t> </a:t>
            </a:r>
            <a:r>
              <a:rPr lang="hu-HU" dirty="0" err="1" smtClean="0"/>
              <a:t>PPIs</a:t>
            </a:r>
            <a:endParaRPr lang="hu-HU" dirty="0" smtClean="0"/>
          </a:p>
        </p:txBody>
      </p:sp>
      <p:grpSp>
        <p:nvGrpSpPr>
          <p:cNvPr id="136" name="Csoportba foglalás 135"/>
          <p:cNvGrpSpPr/>
          <p:nvPr/>
        </p:nvGrpSpPr>
        <p:grpSpPr>
          <a:xfrm flipH="1">
            <a:off x="5868144" y="5013176"/>
            <a:ext cx="3240360" cy="1844824"/>
            <a:chOff x="9540552" y="3565627"/>
            <a:chExt cx="3312368" cy="2311645"/>
          </a:xfrm>
        </p:grpSpPr>
        <p:sp>
          <p:nvSpPr>
            <p:cNvPr id="121" name="Szabadkézi sokszög 120"/>
            <p:cNvSpPr/>
            <p:nvPr/>
          </p:nvSpPr>
          <p:spPr>
            <a:xfrm>
              <a:off x="11457385" y="3884172"/>
              <a:ext cx="1175657" cy="1502229"/>
            </a:xfrm>
            <a:custGeom>
              <a:avLst/>
              <a:gdLst>
                <a:gd name="connsiteX0" fmla="*/ 0 w 1175657"/>
                <a:gd name="connsiteY0" fmla="*/ 1502229 h 1502229"/>
                <a:gd name="connsiteX1" fmla="*/ 1007706 w 1175657"/>
                <a:gd name="connsiteY1" fmla="*/ 1156996 h 1502229"/>
                <a:gd name="connsiteX2" fmla="*/ 1007706 w 1175657"/>
                <a:gd name="connsiteY2" fmla="*/ 0 h 150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502229">
                  <a:moveTo>
                    <a:pt x="0" y="1502229"/>
                  </a:moveTo>
                  <a:cubicBezTo>
                    <a:pt x="419877" y="1454798"/>
                    <a:pt x="839755" y="1407368"/>
                    <a:pt x="1007706" y="1156996"/>
                  </a:cubicBezTo>
                  <a:cubicBezTo>
                    <a:pt x="1175657" y="906625"/>
                    <a:pt x="1091681" y="453312"/>
                    <a:pt x="1007706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22" name="Egyenes összekötő nyíllal 121"/>
            <p:cNvCxnSpPr>
              <a:stCxn id="126" idx="3"/>
              <a:endCxn id="124" idx="3"/>
            </p:cNvCxnSpPr>
            <p:nvPr/>
          </p:nvCxnSpPr>
          <p:spPr>
            <a:xfrm flipH="1">
              <a:off x="10404648" y="4074804"/>
              <a:ext cx="1505242" cy="298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23" name="Kép 122" descr="membrán-DNS.gif"/>
            <p:cNvPicPr>
              <a:picLocks noChangeAspect="1"/>
            </p:cNvPicPr>
            <p:nvPr/>
          </p:nvPicPr>
          <p:blipFill>
            <a:blip r:embed="rId2" cstate="print"/>
            <a:srcRect t="40821" r="58333" b="3770"/>
            <a:stretch>
              <a:fillRect/>
            </a:stretch>
          </p:blipFill>
          <p:spPr>
            <a:xfrm>
              <a:off x="9540552" y="5445224"/>
              <a:ext cx="3312368" cy="432048"/>
            </a:xfrm>
            <a:prstGeom prst="rect">
              <a:avLst/>
            </a:prstGeom>
          </p:spPr>
        </p:pic>
        <p:sp>
          <p:nvSpPr>
            <p:cNvPr id="124" name="Szövegdoboz 123"/>
            <p:cNvSpPr txBox="1"/>
            <p:nvPr/>
          </p:nvSpPr>
          <p:spPr>
            <a:xfrm>
              <a:off x="9612560" y="3881348"/>
              <a:ext cx="792088" cy="446603"/>
            </a:xfrm>
            <a:prstGeom prst="roundRect">
              <a:avLst>
                <a:gd name="adj" fmla="val 4196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hu-HU" sz="1600" b="1" dirty="0" smtClean="0"/>
                <a:t>NRF2</a:t>
              </a:r>
              <a:endParaRPr lang="hu-HU" sz="1600" b="1" dirty="0"/>
            </a:p>
          </p:txBody>
        </p:sp>
        <p:sp>
          <p:nvSpPr>
            <p:cNvPr id="125" name="Szövegdoboz 124"/>
            <p:cNvSpPr txBox="1"/>
            <p:nvPr/>
          </p:nvSpPr>
          <p:spPr>
            <a:xfrm>
              <a:off x="10908704" y="5353471"/>
              <a:ext cx="792088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sz="1400" b="1" i="1" dirty="0" smtClean="0">
                  <a:solidFill>
                    <a:schemeClr val="tx1"/>
                  </a:solidFill>
                </a:rPr>
                <a:t>JNK1</a:t>
              </a:r>
              <a:endParaRPr lang="hu-HU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26" name="Szövegdoboz 125"/>
            <p:cNvSpPr txBox="1"/>
            <p:nvPr/>
          </p:nvSpPr>
          <p:spPr>
            <a:xfrm>
              <a:off x="11772800" y="3565627"/>
              <a:ext cx="936104" cy="59653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smtClean="0"/>
                <a:t>JNK1</a:t>
              </a:r>
              <a:endParaRPr lang="hu-HU" sz="1600" b="1" dirty="0"/>
            </a:p>
          </p:txBody>
        </p:sp>
        <p:sp>
          <p:nvSpPr>
            <p:cNvPr id="127" name="Szövegdoboz 126"/>
            <p:cNvSpPr txBox="1"/>
            <p:nvPr/>
          </p:nvSpPr>
          <p:spPr>
            <a:xfrm>
              <a:off x="10138877" y="3708995"/>
              <a:ext cx="165618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dirty="0" err="1" smtClean="0"/>
                <a:t>phosphorylation</a:t>
              </a:r>
              <a:endParaRPr lang="hu-HU" sz="1400" dirty="0"/>
            </a:p>
          </p:txBody>
        </p:sp>
        <p:sp>
          <p:nvSpPr>
            <p:cNvPr id="128" name="Szövegdoboz 127"/>
            <p:cNvSpPr txBox="1"/>
            <p:nvPr/>
          </p:nvSpPr>
          <p:spPr>
            <a:xfrm>
              <a:off x="11262343" y="4287460"/>
              <a:ext cx="1296144" cy="655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dirty="0" smtClean="0"/>
                <a:t>protein </a:t>
              </a:r>
              <a:r>
                <a:rPr lang="hu-HU" sz="1400" dirty="0" err="1" smtClean="0"/>
                <a:t>expression</a:t>
              </a:r>
              <a:endParaRPr lang="hu-HU" sz="1400" dirty="0"/>
            </a:p>
          </p:txBody>
        </p:sp>
        <p:sp>
          <p:nvSpPr>
            <p:cNvPr id="129" name="Lefelé nyíl 128"/>
            <p:cNvSpPr/>
            <p:nvPr/>
          </p:nvSpPr>
          <p:spPr>
            <a:xfrm rot="20080299">
              <a:off x="9852561" y="4493086"/>
              <a:ext cx="379926" cy="627193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31" name="Szögletes összekötő 130"/>
            <p:cNvCxnSpPr/>
            <p:nvPr/>
          </p:nvCxnSpPr>
          <p:spPr>
            <a:xfrm>
              <a:off x="10620672" y="5157192"/>
              <a:ext cx="504056" cy="216024"/>
            </a:xfrm>
            <a:prstGeom prst="bentConnector3">
              <a:avLst>
                <a:gd name="adj1" fmla="val 9998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Szövegdoboz 131"/>
            <p:cNvSpPr txBox="1"/>
            <p:nvPr/>
          </p:nvSpPr>
          <p:spPr>
            <a:xfrm>
              <a:off x="9972600" y="5177492"/>
              <a:ext cx="792088" cy="446603"/>
            </a:xfrm>
            <a:prstGeom prst="roundRect">
              <a:avLst>
                <a:gd name="adj" fmla="val 4196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hu-HU" sz="1600" b="1" dirty="0" smtClean="0"/>
                <a:t>NRF2</a:t>
              </a:r>
              <a:endParaRPr lang="hu-HU" sz="1600" b="1" dirty="0"/>
            </a:p>
          </p:txBody>
        </p:sp>
      </p:grpSp>
      <p:sp>
        <p:nvSpPr>
          <p:cNvPr id="39" name="Szövegdoboz 38"/>
          <p:cNvSpPr txBox="1"/>
          <p:nvPr/>
        </p:nvSpPr>
        <p:spPr>
          <a:xfrm>
            <a:off x="-36512" y="6516052"/>
            <a:ext cx="48245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Papp </a:t>
            </a:r>
            <a:r>
              <a:rPr lang="hu-HU" i="1" dirty="0" smtClean="0">
                <a:solidFill>
                  <a:schemeClr val="bg1"/>
                </a:solidFill>
              </a:rPr>
              <a:t>et </a:t>
            </a:r>
            <a:r>
              <a:rPr lang="hu-HU" i="1" dirty="0" err="1" smtClean="0">
                <a:solidFill>
                  <a:schemeClr val="bg1"/>
                </a:solidFill>
              </a:rPr>
              <a:t>al</a:t>
            </a:r>
            <a:r>
              <a:rPr lang="hu-HU" i="1" dirty="0" smtClean="0">
                <a:solidFill>
                  <a:schemeClr val="bg1"/>
                </a:solidFill>
              </a:rPr>
              <a:t>. (Korcsmaros)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FEBS </a:t>
            </a:r>
            <a:r>
              <a:rPr lang="hu-HU" i="1" dirty="0" err="1" smtClean="0">
                <a:solidFill>
                  <a:schemeClr val="bg1"/>
                </a:solidFill>
              </a:rPr>
              <a:t>Letters</a:t>
            </a:r>
            <a:r>
              <a:rPr lang="hu-HU" i="1" dirty="0" smtClean="0">
                <a:solidFill>
                  <a:schemeClr val="bg1"/>
                </a:solidFill>
              </a:rPr>
              <a:t> (2012)</a:t>
            </a:r>
            <a:endParaRPr lang="hu-H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4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3" grpId="0"/>
      <p:bldP spid="114" grpId="0"/>
      <p:bldP spid="1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451725" y="5445125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39" name="Rectangle 60"/>
          <p:cNvSpPr>
            <a:spLocks noChangeArrowheads="1"/>
          </p:cNvSpPr>
          <p:nvPr/>
        </p:nvSpPr>
        <p:spPr bwMode="auto">
          <a:xfrm>
            <a:off x="65881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0" name="Rectangle 61"/>
          <p:cNvSpPr>
            <a:spLocks noChangeArrowheads="1"/>
          </p:cNvSpPr>
          <p:nvPr/>
        </p:nvSpPr>
        <p:spPr bwMode="auto">
          <a:xfrm>
            <a:off x="65881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1" name="Rectangle 62"/>
          <p:cNvSpPr>
            <a:spLocks noChangeArrowheads="1"/>
          </p:cNvSpPr>
          <p:nvPr/>
        </p:nvSpPr>
        <p:spPr bwMode="auto">
          <a:xfrm>
            <a:off x="6588125" y="4697413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2" name="Rectangle 64"/>
          <p:cNvSpPr>
            <a:spLocks noChangeArrowheads="1"/>
          </p:cNvSpPr>
          <p:nvPr/>
        </p:nvSpPr>
        <p:spPr bwMode="auto">
          <a:xfrm>
            <a:off x="7235825" y="3284538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3" name="Rectangle 65"/>
          <p:cNvSpPr>
            <a:spLocks noChangeArrowheads="1"/>
          </p:cNvSpPr>
          <p:nvPr/>
        </p:nvSpPr>
        <p:spPr bwMode="auto">
          <a:xfrm>
            <a:off x="7235825" y="3933825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4" name="Rectangle 66"/>
          <p:cNvSpPr>
            <a:spLocks noChangeArrowheads="1"/>
          </p:cNvSpPr>
          <p:nvPr/>
        </p:nvSpPr>
        <p:spPr bwMode="auto">
          <a:xfrm>
            <a:off x="7235825" y="4697413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5" name="Line 67"/>
          <p:cNvSpPr>
            <a:spLocks noChangeShapeType="1"/>
          </p:cNvSpPr>
          <p:nvPr/>
        </p:nvSpPr>
        <p:spPr bwMode="auto">
          <a:xfrm flipV="1">
            <a:off x="7019925" y="3427413"/>
            <a:ext cx="215900" cy="15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6" name="Line 68"/>
          <p:cNvSpPr>
            <a:spLocks noChangeShapeType="1"/>
          </p:cNvSpPr>
          <p:nvPr/>
        </p:nvSpPr>
        <p:spPr bwMode="auto">
          <a:xfrm flipV="1">
            <a:off x="7019925" y="4075113"/>
            <a:ext cx="2159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7" name="Line 69"/>
          <p:cNvSpPr>
            <a:spLocks noChangeShapeType="1"/>
          </p:cNvSpPr>
          <p:nvPr/>
        </p:nvSpPr>
        <p:spPr bwMode="auto">
          <a:xfrm flipV="1">
            <a:off x="7019925" y="4841875"/>
            <a:ext cx="360363" cy="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48" name="Rectangle 70"/>
          <p:cNvSpPr>
            <a:spLocks noChangeArrowheads="1"/>
          </p:cNvSpPr>
          <p:nvPr/>
        </p:nvSpPr>
        <p:spPr bwMode="auto">
          <a:xfrm>
            <a:off x="6588125" y="5445125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49" name="Rectangle 71"/>
          <p:cNvSpPr>
            <a:spLocks noChangeArrowheads="1"/>
          </p:cNvSpPr>
          <p:nvPr/>
        </p:nvSpPr>
        <p:spPr bwMode="auto">
          <a:xfrm>
            <a:off x="7235825" y="5445125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0" name="Line 72"/>
          <p:cNvSpPr>
            <a:spLocks noChangeShapeType="1"/>
          </p:cNvSpPr>
          <p:nvPr/>
        </p:nvSpPr>
        <p:spPr bwMode="auto">
          <a:xfrm flipV="1">
            <a:off x="7019925" y="5589588"/>
            <a:ext cx="360363" cy="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51" name="Rectangle 73"/>
          <p:cNvSpPr>
            <a:spLocks noChangeArrowheads="1"/>
          </p:cNvSpPr>
          <p:nvPr/>
        </p:nvSpPr>
        <p:spPr bwMode="auto">
          <a:xfrm>
            <a:off x="7380288" y="5445125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2" name="Text Box 76"/>
          <p:cNvSpPr txBox="1">
            <a:spLocks noChangeArrowheads="1"/>
          </p:cNvSpPr>
          <p:nvPr/>
        </p:nvSpPr>
        <p:spPr bwMode="auto">
          <a:xfrm>
            <a:off x="7885113" y="3068638"/>
            <a:ext cx="1079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>
                <a:solidFill>
                  <a:srgbClr val="000000"/>
                </a:solidFill>
                <a:latin typeface="Calibri" pitchFamily="34" charset="0"/>
              </a:rPr>
              <a:t>Network of </a:t>
            </a: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pathways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53" name="Text Box 77"/>
          <p:cNvSpPr txBox="1">
            <a:spLocks noChangeArrowheads="1"/>
          </p:cNvSpPr>
          <p:nvPr/>
        </p:nvSpPr>
        <p:spPr bwMode="auto">
          <a:xfrm>
            <a:off x="7885113" y="3716338"/>
            <a:ext cx="10795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</a:t>
            </a:r>
          </a:p>
        </p:txBody>
      </p:sp>
      <p:sp>
        <p:nvSpPr>
          <p:cNvPr id="14354" name="Text Box 78"/>
          <p:cNvSpPr txBox="1">
            <a:spLocks noChangeArrowheads="1"/>
          </p:cNvSpPr>
          <p:nvPr/>
        </p:nvSpPr>
        <p:spPr bwMode="auto">
          <a:xfrm>
            <a:off x="7885113" y="4406900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transcription factors’ binding sites</a:t>
            </a:r>
          </a:p>
        </p:txBody>
      </p:sp>
      <p:sp>
        <p:nvSpPr>
          <p:cNvPr id="14355" name="Text Box 79"/>
          <p:cNvSpPr txBox="1">
            <a:spLocks noChangeArrowheads="1"/>
          </p:cNvSpPr>
          <p:nvPr/>
        </p:nvSpPr>
        <p:spPr bwMode="auto">
          <a:xfrm>
            <a:off x="7885113" y="5229225"/>
            <a:ext cx="1079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promoters and their transcripts</a:t>
            </a:r>
          </a:p>
        </p:txBody>
      </p:sp>
      <p:sp>
        <p:nvSpPr>
          <p:cNvPr id="14356" name="Rectangle 81"/>
          <p:cNvSpPr>
            <a:spLocks noChangeArrowheads="1"/>
          </p:cNvSpPr>
          <p:nvPr/>
        </p:nvSpPr>
        <p:spPr bwMode="auto">
          <a:xfrm>
            <a:off x="6588125" y="620713"/>
            <a:ext cx="431800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7" name="Rectangle 82"/>
          <p:cNvSpPr>
            <a:spLocks noChangeArrowheads="1"/>
          </p:cNvSpPr>
          <p:nvPr/>
        </p:nvSpPr>
        <p:spPr bwMode="auto">
          <a:xfrm>
            <a:off x="6588125" y="1079500"/>
            <a:ext cx="431800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8" name="Rectangle 83"/>
          <p:cNvSpPr>
            <a:spLocks noChangeArrowheads="1"/>
          </p:cNvSpPr>
          <p:nvPr/>
        </p:nvSpPr>
        <p:spPr bwMode="auto">
          <a:xfrm>
            <a:off x="6588125" y="1555750"/>
            <a:ext cx="431800" cy="2159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59" name="Text Box 84"/>
          <p:cNvSpPr txBox="1">
            <a:spLocks noChangeArrowheads="1"/>
          </p:cNvSpPr>
          <p:nvPr/>
        </p:nvSpPr>
        <p:spPr bwMode="auto">
          <a:xfrm>
            <a:off x="7164388" y="5238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 dirty="0" err="1" smtClean="0">
                <a:solidFill>
                  <a:srgbClr val="000000"/>
                </a:solidFill>
                <a:latin typeface="Calibri" pitchFamily="34" charset="0"/>
              </a:rPr>
              <a:t>Signalling</a:t>
            </a:r>
            <a:r>
              <a:rPr lang="hu-HU" sz="12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hu-HU" sz="1200" dirty="0" err="1">
                <a:solidFill>
                  <a:srgbClr val="000000"/>
                </a:solidFill>
                <a:latin typeface="Calibri" pitchFamily="34" charset="0"/>
              </a:rPr>
              <a:t>elements</a:t>
            </a:r>
            <a:endParaRPr lang="hu-HU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360" name="Text Box 85"/>
          <p:cNvSpPr txBox="1">
            <a:spLocks noChangeArrowheads="1"/>
          </p:cNvSpPr>
          <p:nvPr/>
        </p:nvSpPr>
        <p:spPr bwMode="auto">
          <a:xfrm>
            <a:off x="7164388" y="981075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Transcription factors</a:t>
            </a:r>
          </a:p>
        </p:txBody>
      </p:sp>
      <p:sp>
        <p:nvSpPr>
          <p:cNvPr id="14361" name="Text Box 86"/>
          <p:cNvSpPr txBox="1">
            <a:spLocks noChangeArrowheads="1"/>
          </p:cNvSpPr>
          <p:nvPr/>
        </p:nvSpPr>
        <p:spPr bwMode="auto">
          <a:xfrm>
            <a:off x="7164388" y="15700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Promoters</a:t>
            </a:r>
          </a:p>
        </p:txBody>
      </p:sp>
      <p:sp>
        <p:nvSpPr>
          <p:cNvPr id="14362" name="Line 88"/>
          <p:cNvSpPr>
            <a:spLocks noChangeShapeType="1"/>
          </p:cNvSpPr>
          <p:nvPr/>
        </p:nvSpPr>
        <p:spPr bwMode="auto">
          <a:xfrm>
            <a:off x="6300788" y="2636838"/>
            <a:ext cx="2843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4363" name="Text Box 89"/>
          <p:cNvSpPr txBox="1">
            <a:spLocks noChangeArrowheads="1"/>
          </p:cNvSpPr>
          <p:nvPr/>
        </p:nvSpPr>
        <p:spPr bwMode="auto">
          <a:xfrm>
            <a:off x="6877050" y="115888"/>
            <a:ext cx="136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Legends:</a:t>
            </a:r>
          </a:p>
        </p:txBody>
      </p:sp>
      <p:sp>
        <p:nvSpPr>
          <p:cNvPr id="14364" name="Text Box 90"/>
          <p:cNvSpPr txBox="1">
            <a:spLocks noChangeArrowheads="1"/>
          </p:cNvSpPr>
          <p:nvPr/>
        </p:nvSpPr>
        <p:spPr bwMode="auto">
          <a:xfrm>
            <a:off x="6588125" y="2692400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1400" b="1">
                <a:solidFill>
                  <a:srgbClr val="000000"/>
                </a:solidFill>
                <a:latin typeface="Calibri" pitchFamily="34" charset="0"/>
              </a:rPr>
              <a:t>Types of networks:</a:t>
            </a:r>
          </a:p>
        </p:txBody>
      </p:sp>
      <p:sp>
        <p:nvSpPr>
          <p:cNvPr id="14365" name="Rectangle 91"/>
          <p:cNvSpPr>
            <a:spLocks noChangeArrowheads="1"/>
          </p:cNvSpPr>
          <p:nvPr/>
        </p:nvSpPr>
        <p:spPr bwMode="auto">
          <a:xfrm>
            <a:off x="6588125" y="206057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6" name="Text Box 92"/>
          <p:cNvSpPr txBox="1">
            <a:spLocks noChangeArrowheads="1"/>
          </p:cNvSpPr>
          <p:nvPr/>
        </p:nvSpPr>
        <p:spPr bwMode="auto">
          <a:xfrm>
            <a:off x="7164388" y="20605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miRNAs</a:t>
            </a:r>
          </a:p>
        </p:txBody>
      </p:sp>
      <p:sp>
        <p:nvSpPr>
          <p:cNvPr id="14367" name="Rectangle 93"/>
          <p:cNvSpPr>
            <a:spLocks noChangeArrowheads="1"/>
          </p:cNvSpPr>
          <p:nvPr/>
        </p:nvSpPr>
        <p:spPr bwMode="auto">
          <a:xfrm>
            <a:off x="6588125" y="6245225"/>
            <a:ext cx="4318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68" name="Line 94"/>
          <p:cNvSpPr>
            <a:spLocks noChangeShapeType="1"/>
          </p:cNvSpPr>
          <p:nvPr/>
        </p:nvSpPr>
        <p:spPr bwMode="auto">
          <a:xfrm flipV="1">
            <a:off x="7019925" y="6388100"/>
            <a:ext cx="215900" cy="1588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hu-HU"/>
          </a:p>
        </p:txBody>
      </p:sp>
      <p:sp>
        <p:nvSpPr>
          <p:cNvPr id="14369" name="Text Box 95"/>
          <p:cNvSpPr txBox="1">
            <a:spLocks noChangeArrowheads="1"/>
          </p:cNvSpPr>
          <p:nvPr/>
        </p:nvSpPr>
        <p:spPr bwMode="auto">
          <a:xfrm>
            <a:off x="7885113" y="6029325"/>
            <a:ext cx="10795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sz="1200">
                <a:solidFill>
                  <a:srgbClr val="000000"/>
                </a:solidFill>
                <a:latin typeface="Calibri" pitchFamily="34" charset="0"/>
              </a:rPr>
              <a:t>Network of miRNAs and transcripts</a:t>
            </a:r>
          </a:p>
        </p:txBody>
      </p:sp>
      <p:sp>
        <p:nvSpPr>
          <p:cNvPr id="14370" name="Rectangle 96"/>
          <p:cNvSpPr>
            <a:spLocks noChangeArrowheads="1"/>
          </p:cNvSpPr>
          <p:nvPr/>
        </p:nvSpPr>
        <p:spPr bwMode="auto">
          <a:xfrm>
            <a:off x="7451725" y="6237288"/>
            <a:ext cx="215900" cy="2159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1" name="Rectangle 97"/>
          <p:cNvSpPr>
            <a:spLocks noChangeArrowheads="1"/>
          </p:cNvSpPr>
          <p:nvPr/>
        </p:nvSpPr>
        <p:spPr bwMode="auto">
          <a:xfrm>
            <a:off x="7235825" y="6237288"/>
            <a:ext cx="144463" cy="2159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4372" name="Rectangle 98"/>
          <p:cNvSpPr>
            <a:spLocks noChangeArrowheads="1"/>
          </p:cNvSpPr>
          <p:nvPr/>
        </p:nvSpPr>
        <p:spPr bwMode="auto">
          <a:xfrm>
            <a:off x="7380288" y="6237288"/>
            <a:ext cx="144462" cy="2159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>
              <a:latin typeface="Calibri" pitchFamily="34" charset="0"/>
            </a:endParaRPr>
          </a:p>
        </p:txBody>
      </p:sp>
      <p:sp>
        <p:nvSpPr>
          <p:cNvPr id="120" name="Balra nyíl 119"/>
          <p:cNvSpPr/>
          <p:nvPr/>
        </p:nvSpPr>
        <p:spPr>
          <a:xfrm rot="1593795">
            <a:off x="1809238" y="2139737"/>
            <a:ext cx="4810756" cy="2920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1" name="Balra nyíl 120"/>
          <p:cNvSpPr/>
          <p:nvPr/>
        </p:nvSpPr>
        <p:spPr>
          <a:xfrm rot="1527075">
            <a:off x="1422906" y="2734747"/>
            <a:ext cx="5207834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2" name="Balra nyíl 121"/>
          <p:cNvSpPr/>
          <p:nvPr/>
        </p:nvSpPr>
        <p:spPr>
          <a:xfrm rot="1113129">
            <a:off x="1307944" y="3778123"/>
            <a:ext cx="5183671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3" name="Balra nyíl 122"/>
          <p:cNvSpPr/>
          <p:nvPr/>
        </p:nvSpPr>
        <p:spPr>
          <a:xfrm rot="193695">
            <a:off x="1545116" y="5397275"/>
            <a:ext cx="4953755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24" name="Balra nyíl 123"/>
          <p:cNvSpPr/>
          <p:nvPr/>
        </p:nvSpPr>
        <p:spPr>
          <a:xfrm>
            <a:off x="1566373" y="6328341"/>
            <a:ext cx="4882052" cy="2693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78" name="Szövegdoboz 124"/>
          <p:cNvSpPr txBox="1">
            <a:spLocks noChangeArrowheads="1"/>
          </p:cNvSpPr>
          <p:nvPr/>
        </p:nvSpPr>
        <p:spPr bwMode="auto">
          <a:xfrm>
            <a:off x="179512" y="2060848"/>
            <a:ext cx="208756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ABS</a:t>
            </a: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TRED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RedFly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EdgeDB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JASPAR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TFe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HTRIdb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ENCODE</a:t>
            </a: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79" name="Téglalap 127"/>
          <p:cNvSpPr>
            <a:spLocks noChangeArrowheads="1"/>
          </p:cNvSpPr>
          <p:nvPr/>
        </p:nvSpPr>
        <p:spPr bwMode="auto">
          <a:xfrm>
            <a:off x="179388" y="4509120"/>
            <a:ext cx="12838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MPromDB</a:t>
            </a: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miRGen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PutMir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TransMir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380" name="Téglalap 129"/>
          <p:cNvSpPr>
            <a:spLocks noChangeArrowheads="1"/>
          </p:cNvSpPr>
          <p:nvPr/>
        </p:nvSpPr>
        <p:spPr bwMode="auto">
          <a:xfrm>
            <a:off x="179388" y="5877545"/>
            <a:ext cx="12447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>
                <a:solidFill>
                  <a:srgbClr val="C00000"/>
                </a:solidFill>
                <a:latin typeface="Calibri" pitchFamily="34" charset="0"/>
              </a:rPr>
              <a:t>miRecords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C00000"/>
                </a:solidFill>
                <a:latin typeface="Calibri" pitchFamily="34" charset="0"/>
              </a:rPr>
              <a:t>TarBase</a:t>
            </a:r>
            <a:endParaRPr lang="hu-HU" dirty="0" smtClean="0">
              <a:solidFill>
                <a:srgbClr val="C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C00000"/>
                </a:solidFill>
                <a:latin typeface="Calibri" pitchFamily="34" charset="0"/>
              </a:rPr>
              <a:t>ENCODE</a:t>
            </a:r>
            <a:endParaRPr lang="hu-HU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32" name="Téglalap 131"/>
          <p:cNvSpPr/>
          <p:nvPr/>
        </p:nvSpPr>
        <p:spPr>
          <a:xfrm>
            <a:off x="4788024" y="1846263"/>
            <a:ext cx="1177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miRBase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miROrtho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3" name="Téglalap 132"/>
          <p:cNvSpPr/>
          <p:nvPr/>
        </p:nvSpPr>
        <p:spPr>
          <a:xfrm>
            <a:off x="4788024" y="1547500"/>
            <a:ext cx="1230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MPromDB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4383" name="Téglalap 133"/>
          <p:cNvSpPr>
            <a:spLocks noChangeArrowheads="1"/>
          </p:cNvSpPr>
          <p:nvPr/>
        </p:nvSpPr>
        <p:spPr bwMode="auto">
          <a:xfrm>
            <a:off x="179512" y="1484784"/>
            <a:ext cx="1092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C00000"/>
                </a:solidFill>
                <a:latin typeface="Calibri" pitchFamily="34" charset="0"/>
              </a:rPr>
              <a:t>Fantom4</a:t>
            </a:r>
          </a:p>
        </p:txBody>
      </p:sp>
      <p:sp>
        <p:nvSpPr>
          <p:cNvPr id="14384" name="Téglalap 134"/>
          <p:cNvSpPr>
            <a:spLocks noChangeArrowheads="1"/>
          </p:cNvSpPr>
          <p:nvPr/>
        </p:nvSpPr>
        <p:spPr bwMode="auto">
          <a:xfrm>
            <a:off x="179512" y="115888"/>
            <a:ext cx="19489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Reactome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 smtClean="0">
                <a:solidFill>
                  <a:srgbClr val="000000"/>
                </a:solidFill>
                <a:latin typeface="Calibri" pitchFamily="34" charset="0"/>
              </a:rPr>
              <a:t>SignaLink</a:t>
            </a:r>
          </a:p>
          <a:p>
            <a:pPr>
              <a:buFont typeface="Arial" pitchFamily="34" charset="0"/>
              <a:buChar char="•"/>
            </a:pPr>
            <a:r>
              <a:rPr lang="hu-HU" dirty="0" err="1" smtClean="0">
                <a:solidFill>
                  <a:srgbClr val="000000"/>
                </a:solidFill>
                <a:latin typeface="Calibri" pitchFamily="34" charset="0"/>
              </a:rPr>
              <a:t>ConsensusPathDB</a:t>
            </a:r>
            <a:endParaRPr lang="hu-HU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hu-HU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136" name="Téglalap 135"/>
          <p:cNvSpPr/>
          <p:nvPr/>
        </p:nvSpPr>
        <p:spPr>
          <a:xfrm>
            <a:off x="3635896" y="672827"/>
            <a:ext cx="252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wTF2.1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FlyTF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A census of human</a:t>
            </a:r>
            <a:r>
              <a:rPr lang="hu-HU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dirty="0" err="1">
                <a:solidFill>
                  <a:schemeClr val="accent6"/>
                </a:solidFill>
                <a:latin typeface="+mn-lt"/>
                <a:cs typeface="+mn-cs"/>
              </a:rPr>
              <a:t>TFs</a:t>
            </a:r>
            <a:endParaRPr lang="hu-HU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sp>
        <p:nvSpPr>
          <p:cNvPr id="137" name="Balra nyíl 136"/>
          <p:cNvSpPr/>
          <p:nvPr/>
        </p:nvSpPr>
        <p:spPr>
          <a:xfrm>
            <a:off x="6084888" y="2060575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8" name="Balra nyíl 137"/>
          <p:cNvSpPr/>
          <p:nvPr/>
        </p:nvSpPr>
        <p:spPr>
          <a:xfrm>
            <a:off x="6084888" y="1557338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39" name="Balra nyíl 138"/>
          <p:cNvSpPr/>
          <p:nvPr/>
        </p:nvSpPr>
        <p:spPr>
          <a:xfrm>
            <a:off x="6084888" y="1052513"/>
            <a:ext cx="431800" cy="215900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0" name="Balra nyíl 139"/>
          <p:cNvSpPr/>
          <p:nvPr/>
        </p:nvSpPr>
        <p:spPr>
          <a:xfrm>
            <a:off x="2267744" y="547414"/>
            <a:ext cx="4248944" cy="215999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4390" name="Szövegdoboz 140"/>
          <p:cNvSpPr txBox="1">
            <a:spLocks noChangeArrowheads="1"/>
          </p:cNvSpPr>
          <p:nvPr/>
        </p:nvSpPr>
        <p:spPr bwMode="auto">
          <a:xfrm rot="799774">
            <a:off x="2179638" y="4227517"/>
            <a:ext cx="32400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Interaction</a:t>
            </a:r>
            <a:r>
              <a:rPr lang="hu-HU" sz="2800" b="1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hu-HU" sz="2800" b="1" dirty="0" err="1">
                <a:solidFill>
                  <a:srgbClr val="C00000"/>
                </a:solidFill>
                <a:latin typeface="Calibri" pitchFamily="34" charset="0"/>
              </a:rPr>
              <a:t>data</a:t>
            </a:r>
            <a:endParaRPr lang="hu-HU" sz="28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42" name="Szövegdoboz 141"/>
          <p:cNvSpPr txBox="1"/>
          <p:nvPr/>
        </p:nvSpPr>
        <p:spPr>
          <a:xfrm>
            <a:off x="3348038" y="188640"/>
            <a:ext cx="3240087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Component</a:t>
            </a:r>
            <a:r>
              <a:rPr lang="hu-HU" sz="2200" b="1" dirty="0">
                <a:solidFill>
                  <a:schemeClr val="accent6"/>
                </a:solidFill>
                <a:latin typeface="+mn-lt"/>
                <a:cs typeface="+mn-cs"/>
              </a:rPr>
              <a:t> </a:t>
            </a:r>
            <a:r>
              <a:rPr lang="hu-HU" sz="2200" b="1" dirty="0" err="1">
                <a:solidFill>
                  <a:schemeClr val="accent6"/>
                </a:solidFill>
                <a:latin typeface="+mn-lt"/>
                <a:cs typeface="+mn-cs"/>
              </a:rPr>
              <a:t>data</a:t>
            </a:r>
            <a:endParaRPr lang="hu-HU" sz="2200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35674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0" y="-27384"/>
            <a:ext cx="91440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sz="3200" b="1" dirty="0" smtClean="0">
                <a:latin typeface="Constantia" pitchFamily="18" charset="0"/>
              </a:rPr>
              <a:t>SignaLink </a:t>
            </a:r>
            <a:r>
              <a:rPr lang="hu-HU" sz="3200" b="1" dirty="0" smtClean="0">
                <a:solidFill>
                  <a:schemeClr val="bg1"/>
                </a:solidFill>
                <a:latin typeface="Constantia" pitchFamily="18" charset="0"/>
              </a:rPr>
              <a:t>2.0</a:t>
            </a:r>
            <a:r>
              <a:rPr lang="hu-HU" sz="3200" b="1" dirty="0" smtClean="0"/>
              <a:t/>
            </a:r>
            <a:br>
              <a:rPr lang="hu-HU" sz="3200" b="1" dirty="0" smtClean="0"/>
            </a:br>
            <a:r>
              <a:rPr lang="en-US" sz="2400" b="1" dirty="0" smtClean="0">
                <a:solidFill>
                  <a:schemeClr val="bg1"/>
                </a:solidFill>
              </a:rPr>
              <a:t>A </a:t>
            </a:r>
            <a:r>
              <a:rPr lang="en-US" sz="2400" b="1" dirty="0" err="1" smtClean="0">
                <a:solidFill>
                  <a:schemeClr val="bg1"/>
                </a:solidFill>
              </a:rPr>
              <a:t>signalling</a:t>
            </a:r>
            <a:r>
              <a:rPr lang="en-US" sz="2400" b="1" dirty="0" smtClean="0">
                <a:solidFill>
                  <a:schemeClr val="bg1"/>
                </a:solidFill>
              </a:rPr>
              <a:t> pathway resource with a multi-layered regulatory network</a:t>
            </a:r>
            <a:endParaRPr lang="hu-HU" sz="3200" b="1" dirty="0" smtClean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endParaRPr lang="hu-HU" sz="3200" b="1" dirty="0"/>
          </a:p>
        </p:txBody>
      </p:sp>
      <p:pic>
        <p:nvPicPr>
          <p:cNvPr id="6" name="Tartalom helye 10" descr="Reguling kép.png"/>
          <p:cNvPicPr>
            <a:picLocks noChangeAspect="1"/>
          </p:cNvPicPr>
          <p:nvPr/>
        </p:nvPicPr>
        <p:blipFill>
          <a:blip r:embed="rId3" cstate="print"/>
          <a:srcRect b="5710"/>
          <a:stretch>
            <a:fillRect/>
          </a:stretch>
        </p:blipFill>
        <p:spPr>
          <a:xfrm>
            <a:off x="1619672" y="1484784"/>
            <a:ext cx="5976664" cy="486286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</p:pic>
      <p:sp>
        <p:nvSpPr>
          <p:cNvPr id="10" name="Szövegdoboz 9"/>
          <p:cNvSpPr txBox="1"/>
          <p:nvPr/>
        </p:nvSpPr>
        <p:spPr>
          <a:xfrm>
            <a:off x="6012160" y="0"/>
            <a:ext cx="313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/>
                </a:solidFill>
              </a:rPr>
              <a:t>Fazekas </a:t>
            </a:r>
            <a:r>
              <a:rPr lang="hu-HU" sz="1600" i="1" dirty="0" smtClean="0">
                <a:solidFill>
                  <a:schemeClr val="bg1"/>
                </a:solidFill>
              </a:rPr>
              <a:t>et </a:t>
            </a:r>
            <a:r>
              <a:rPr lang="hu-HU" sz="1600" i="1" dirty="0" err="1" smtClean="0">
                <a:solidFill>
                  <a:schemeClr val="bg1"/>
                </a:solidFill>
              </a:rPr>
              <a:t>al</a:t>
            </a:r>
            <a:r>
              <a:rPr lang="hu-HU" sz="1600" dirty="0" smtClean="0">
                <a:solidFill>
                  <a:schemeClr val="bg1"/>
                </a:solidFill>
              </a:rPr>
              <a:t> BMC </a:t>
            </a:r>
            <a:r>
              <a:rPr lang="hu-HU" sz="1600" dirty="0" err="1" smtClean="0">
                <a:solidFill>
                  <a:schemeClr val="bg1"/>
                </a:solidFill>
              </a:rPr>
              <a:t>Syst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Biol</a:t>
            </a:r>
            <a:r>
              <a:rPr lang="hu-HU" sz="1600" dirty="0" smtClean="0">
                <a:solidFill>
                  <a:schemeClr val="bg1"/>
                </a:solidFill>
              </a:rPr>
              <a:t>, 2013</a:t>
            </a:r>
            <a:endParaRPr lang="hu-H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843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2199" r="12797" b="11220"/>
          <a:stretch>
            <a:fillRect/>
          </a:stretch>
        </p:blipFill>
        <p:spPr bwMode="auto">
          <a:xfrm>
            <a:off x="-1" y="-1"/>
            <a:ext cx="9144001" cy="6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62523" t="36824" r="17086" b="50125"/>
          <a:stretch>
            <a:fillRect/>
          </a:stretch>
        </p:blipFill>
        <p:spPr bwMode="auto">
          <a:xfrm>
            <a:off x="6156176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254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2132" r="12868" b="1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367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2111" r="12888" b="1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61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2104" r="12888" b="10000"/>
          <a:stretch>
            <a:fillRect/>
          </a:stretch>
        </p:blipFill>
        <p:spPr bwMode="auto">
          <a:xfrm>
            <a:off x="-1016" y="0"/>
            <a:ext cx="9145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953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2103" r="12888" b="10000"/>
          <a:stretch>
            <a:fillRect/>
          </a:stretch>
        </p:blipFill>
        <p:spPr bwMode="auto">
          <a:xfrm>
            <a:off x="0" y="0"/>
            <a:ext cx="9145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8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3487" b="10226"/>
          <a:stretch>
            <a:fillRect/>
          </a:stretch>
        </p:blipFill>
        <p:spPr bwMode="auto">
          <a:xfrm>
            <a:off x="-108520" y="0"/>
            <a:ext cx="9252520" cy="68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12160" y="3789040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377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5544616" cy="512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836712"/>
          </a:xfrm>
        </p:spPr>
        <p:txBody>
          <a:bodyPr>
            <a:normAutofit/>
          </a:bodyPr>
          <a:lstStyle/>
          <a:p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Signalling</a:t>
            </a:r>
            <a:r>
              <a:rPr lang="hu-HU" sz="4000" dirty="0" smtClean="0">
                <a:solidFill>
                  <a:schemeClr val="bg1"/>
                </a:solidFill>
                <a:latin typeface="Constantia" pitchFamily="18" charset="0"/>
              </a:rPr>
              <a:t> </a:t>
            </a:r>
            <a:r>
              <a:rPr lang="hu-HU" sz="4000" dirty="0" err="1" smtClean="0">
                <a:solidFill>
                  <a:schemeClr val="bg1"/>
                </a:solidFill>
                <a:latin typeface="Constantia" pitchFamily="18" charset="0"/>
              </a:rPr>
              <a:t>pathways</a:t>
            </a:r>
            <a:endParaRPr lang="hu-HU" sz="4000" dirty="0">
              <a:solidFill>
                <a:schemeClr val="bg1"/>
              </a:solidFill>
              <a:latin typeface="Constantia" pitchFamily="18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>
            <a:off x="251520" y="836712"/>
            <a:ext cx="8720138" cy="5833963"/>
            <a:chOff x="251520" y="836712"/>
            <a:chExt cx="8720138" cy="5833963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7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6136" y="1844824"/>
              <a:ext cx="3169469" cy="268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1"/>
            <p:cNvPicPr>
              <a:picLocks noChangeAspect="1" noChangeArrowheads="1"/>
            </p:cNvPicPr>
            <p:nvPr/>
          </p:nvPicPr>
          <p:blipFill>
            <a:blip r:embed="rId4" cstate="print"/>
            <a:srcRect l="2480"/>
            <a:stretch>
              <a:fillRect/>
            </a:stretch>
          </p:blipFill>
          <p:spPr bwMode="auto">
            <a:xfrm>
              <a:off x="251520" y="4437113"/>
              <a:ext cx="2808288" cy="2231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 r="6451" b="24477"/>
            <a:stretch>
              <a:fillRect/>
            </a:stretch>
          </p:blipFill>
          <p:spPr bwMode="auto">
            <a:xfrm>
              <a:off x="2988370" y="4437063"/>
              <a:ext cx="2058988" cy="2233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 t="25050" r="15866"/>
            <a:stretch>
              <a:fillRect/>
            </a:stretch>
          </p:blipFill>
          <p:spPr bwMode="auto">
            <a:xfrm>
              <a:off x="5004495" y="4437063"/>
              <a:ext cx="3960688" cy="222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12" descr="white-tiger"/>
            <p:cNvPicPr>
              <a:picLocks noChangeAspect="1" noChangeArrowheads="1"/>
            </p:cNvPicPr>
            <p:nvPr/>
          </p:nvPicPr>
          <p:blipFill>
            <a:blip r:embed="rId7" cstate="print"/>
            <a:srcRect b="19678"/>
            <a:stretch>
              <a:fillRect/>
            </a:stretch>
          </p:blipFill>
          <p:spPr bwMode="auto">
            <a:xfrm>
              <a:off x="7813055" y="836712"/>
              <a:ext cx="1158603" cy="1223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64383" y="836712"/>
              <a:ext cx="1296144" cy="122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527" y="836712"/>
              <a:ext cx="1944216" cy="1246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5004048" y="836713"/>
              <a:ext cx="1872208" cy="12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76951" y="836712"/>
              <a:ext cx="936103" cy="12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3" descr="DSC00078"/>
            <p:cNvPicPr>
              <a:picLocks noChangeAspect="1" noChangeArrowheads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251520" y="836712"/>
              <a:ext cx="1512863" cy="1224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13" cstate="print"/>
            <a:srcRect b="17026"/>
            <a:stretch>
              <a:fillRect/>
            </a:stretch>
          </p:blipFill>
          <p:spPr bwMode="auto">
            <a:xfrm>
              <a:off x="251520" y="2060848"/>
              <a:ext cx="2376264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2627785" y="2060575"/>
              <a:ext cx="3168352" cy="2376488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>
                <a:latin typeface="Calibri" pitchFamily="34" charset="0"/>
              </a:endParaRPr>
            </a:p>
          </p:txBody>
        </p:sp>
      </p:grpSp>
      <p:sp>
        <p:nvSpPr>
          <p:cNvPr id="18" name="Szöveg helye 7"/>
          <p:cNvSpPr txBox="1">
            <a:spLocks/>
          </p:cNvSpPr>
          <p:nvPr/>
        </p:nvSpPr>
        <p:spPr>
          <a:xfrm>
            <a:off x="6336704" y="1988840"/>
            <a:ext cx="2915816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Contra</a:t>
            </a:r>
            <a:r>
              <a:rPr kumimoji="0" 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ictions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artalom helye 3"/>
          <p:cNvSpPr txBox="1">
            <a:spLocks/>
          </p:cNvSpPr>
          <p:nvPr/>
        </p:nvSpPr>
        <p:spPr>
          <a:xfrm>
            <a:off x="6660232" y="2492896"/>
            <a:ext cx="2376264" cy="3702397"/>
          </a:xfrm>
          <a:prstGeom prst="snip1Rect">
            <a:avLst/>
          </a:prstGeom>
          <a:ln w="571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 cell types and phenotypes</a:t>
            </a: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</a:t>
            </a:r>
            <a:r>
              <a:rPr kumimoji="0" lang="hu-H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relatively low number of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signalling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proteins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Relatively low number of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signalling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pathways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uiExpand="1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2103" r="12298" b="10000"/>
          <a:stretch>
            <a:fillRect/>
          </a:stretch>
        </p:blipFill>
        <p:spPr bwMode="auto">
          <a:xfrm>
            <a:off x="0" y="0"/>
            <a:ext cx="921702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84168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743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2298" b="10000"/>
          <a:stretch>
            <a:fillRect/>
          </a:stretch>
        </p:blipFill>
        <p:spPr bwMode="auto">
          <a:xfrm>
            <a:off x="-108520" y="0"/>
            <a:ext cx="9289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2523" t="36824" r="17086" b="50125"/>
          <a:stretch>
            <a:fillRect/>
          </a:stretch>
        </p:blipFill>
        <p:spPr bwMode="auto">
          <a:xfrm>
            <a:off x="6012160" y="3861048"/>
            <a:ext cx="25922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213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1513" r="12298" b="10000"/>
          <a:stretch>
            <a:fillRect/>
          </a:stretch>
        </p:blipFill>
        <p:spPr bwMode="auto">
          <a:xfrm>
            <a:off x="-108520" y="0"/>
            <a:ext cx="9289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007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2132" r="12868" b="10000"/>
          <a:stretch>
            <a:fillRect/>
          </a:stretch>
        </p:blipFill>
        <p:spPr bwMode="auto">
          <a:xfrm>
            <a:off x="0" y="-44624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zövegdoboz 3"/>
          <p:cNvSpPr txBox="1"/>
          <p:nvPr/>
        </p:nvSpPr>
        <p:spPr>
          <a:xfrm>
            <a:off x="-108520" y="6423719"/>
            <a:ext cx="928903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/>
                </a:solidFill>
              </a:rPr>
              <a:t>http://SignaLink.org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5580112" y="1548542"/>
            <a:ext cx="3240360" cy="1354217"/>
          </a:xfrm>
          <a:prstGeom prst="rect">
            <a:avLst/>
          </a:prstGeom>
          <a:solidFill>
            <a:srgbClr val="B4005A"/>
          </a:solidFill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2200" b="1" dirty="0" smtClean="0"/>
              <a:t>SignaLink 3 – </a:t>
            </a:r>
            <a:r>
              <a:rPr lang="hu-HU" sz="2200" b="1" dirty="0" err="1" smtClean="0"/>
              <a:t>coming</a:t>
            </a:r>
            <a:r>
              <a:rPr lang="hu-HU" sz="2200" b="1" dirty="0" smtClean="0"/>
              <a:t> </a:t>
            </a:r>
            <a:r>
              <a:rPr lang="hu-HU" sz="2200" b="1" dirty="0" err="1" smtClean="0"/>
              <a:t>soon</a:t>
            </a:r>
            <a:endParaRPr lang="hu-HU" sz="2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 smtClean="0"/>
              <a:t>Zebrafish</a:t>
            </a:r>
            <a:endParaRPr lang="hu-H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smtClean="0"/>
              <a:t>More interaction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 smtClean="0"/>
              <a:t>Extended</a:t>
            </a:r>
            <a:r>
              <a:rPr lang="hu-HU" sz="2000" dirty="0" smtClean="0"/>
              <a:t> </a:t>
            </a:r>
            <a:r>
              <a:rPr lang="hu-HU" sz="2000" dirty="0" err="1" smtClean="0"/>
              <a:t>coverage</a:t>
            </a:r>
            <a:endParaRPr lang="hu-HU" sz="20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2267744" y="5661248"/>
            <a:ext cx="3312368" cy="646331"/>
          </a:xfrm>
          <a:prstGeom prst="rect">
            <a:avLst/>
          </a:prstGeom>
          <a:solidFill>
            <a:srgbClr val="B4005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Linkouts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UniProt</a:t>
            </a:r>
            <a:r>
              <a:rPr lang="hu-HU" dirty="0" smtClean="0"/>
              <a:t>, </a:t>
            </a:r>
            <a:r>
              <a:rPr lang="hu-HU" dirty="0" err="1" smtClean="0"/>
              <a:t>Wormbase</a:t>
            </a:r>
            <a:r>
              <a:rPr lang="hu-HU" dirty="0" smtClean="0"/>
              <a:t>, </a:t>
            </a:r>
            <a:r>
              <a:rPr lang="hu-HU" dirty="0" err="1" smtClean="0"/>
              <a:t>Flybase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01692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-171400"/>
            <a:ext cx="9649072" cy="702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ím 1"/>
          <p:cNvSpPr txBox="1">
            <a:spLocks/>
          </p:cNvSpPr>
          <p:nvPr/>
        </p:nvSpPr>
        <p:spPr>
          <a:xfrm>
            <a:off x="20822" y="2564904"/>
            <a:ext cx="9144000" cy="8549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Practical session II.</a:t>
            </a:r>
          </a:p>
        </p:txBody>
      </p:sp>
    </p:spTree>
    <p:extLst>
      <p:ext uri="{BB962C8B-B14F-4D97-AF65-F5344CB8AC3E}">
        <p14:creationId xmlns:p14="http://schemas.microsoft.com/office/powerpoint/2010/main" val="407243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 l="2790" t="7200" r="56761"/>
          <a:stretch>
            <a:fillRect/>
          </a:stretch>
        </p:blipFill>
        <p:spPr bwMode="auto">
          <a:xfrm>
            <a:off x="323528" y="764089"/>
            <a:ext cx="1908175" cy="24440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861049"/>
            <a:ext cx="4016032" cy="25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857980"/>
            <a:ext cx="4032448" cy="258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/>
          <a:srcRect l="46309" t="7200" r="3477"/>
          <a:stretch>
            <a:fillRect/>
          </a:stretch>
        </p:blipFill>
        <p:spPr bwMode="auto">
          <a:xfrm>
            <a:off x="2627784" y="764704"/>
            <a:ext cx="2520280" cy="2448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19822" y="764705"/>
            <a:ext cx="3300650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ím 2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Research </a:t>
            </a:r>
            <a:r>
              <a:rPr kumimoji="0" lang="hu-HU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approaches</a:t>
            </a:r>
            <a:endParaRPr kumimoji="0" lang="hu-H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323528" y="32756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>
                <a:latin typeface="Constantia" pitchFamily="18" charset="0"/>
              </a:rPr>
              <a:t>Biochemistry</a:t>
            </a:r>
            <a:endParaRPr lang="hu-HU" b="1" dirty="0">
              <a:latin typeface="Constantia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2627784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>
                <a:latin typeface="Constantia" pitchFamily="18" charset="0"/>
              </a:rPr>
              <a:t>Genetics</a:t>
            </a:r>
            <a:endParaRPr lang="hu-HU" b="1" dirty="0">
              <a:latin typeface="Constantia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5508104" y="328498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>
                <a:latin typeface="Constantia" pitchFamily="18" charset="0"/>
              </a:rPr>
              <a:t>Cell</a:t>
            </a:r>
            <a:r>
              <a:rPr lang="hu-HU" b="1" dirty="0" smtClean="0">
                <a:latin typeface="Constantia" pitchFamily="18" charset="0"/>
              </a:rPr>
              <a:t> </a:t>
            </a:r>
            <a:r>
              <a:rPr lang="hu-HU" b="1" dirty="0" err="1" smtClean="0">
                <a:latin typeface="Constantia" pitchFamily="18" charset="0"/>
              </a:rPr>
              <a:t>biology</a:t>
            </a:r>
            <a:endParaRPr lang="hu-HU" b="1" dirty="0">
              <a:latin typeface="Constantia" pitchFamily="18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323528" y="645333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 smtClean="0">
                <a:latin typeface="Constantia" pitchFamily="18" charset="0"/>
              </a:rPr>
              <a:t>Bioinformatics</a:t>
            </a:r>
            <a:endParaRPr lang="hu-HU" b="1" dirty="0">
              <a:latin typeface="Constantia" pitchFamily="18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4788024" y="648072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>
                <a:latin typeface="Constantia" pitchFamily="18" charset="0"/>
              </a:rPr>
              <a:t>Network </a:t>
            </a:r>
            <a:r>
              <a:rPr lang="hu-HU" b="1" dirty="0" err="1" smtClean="0">
                <a:latin typeface="Constantia" pitchFamily="18" charset="0"/>
              </a:rPr>
              <a:t>biology</a:t>
            </a:r>
            <a:endParaRPr lang="hu-HU" b="1" dirty="0"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/>
          <p:cNvSpPr txBox="1"/>
          <p:nvPr/>
        </p:nvSpPr>
        <p:spPr>
          <a:xfrm>
            <a:off x="0" y="6516052"/>
            <a:ext cx="914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Curr</a:t>
            </a:r>
            <a:r>
              <a:rPr lang="hu-HU" i="1" dirty="0"/>
              <a:t> </a:t>
            </a:r>
            <a:r>
              <a:rPr lang="hu-HU" i="1" dirty="0" err="1"/>
              <a:t>Opin</a:t>
            </a:r>
            <a:r>
              <a:rPr lang="hu-HU" i="1" dirty="0"/>
              <a:t> </a:t>
            </a:r>
            <a:r>
              <a:rPr lang="hu-HU" i="1" dirty="0" err="1"/>
              <a:t>Cell</a:t>
            </a:r>
            <a:r>
              <a:rPr lang="hu-HU" i="1" dirty="0"/>
              <a:t> </a:t>
            </a:r>
            <a:r>
              <a:rPr lang="hu-HU" i="1" dirty="0" err="1" smtClean="0"/>
              <a:t>Biol</a:t>
            </a:r>
            <a:r>
              <a:rPr lang="hu-HU" i="1" dirty="0" smtClean="0"/>
              <a:t>,</a:t>
            </a:r>
            <a:r>
              <a:rPr lang="hu-HU" dirty="0" smtClean="0"/>
              <a:t> </a:t>
            </a:r>
            <a:r>
              <a:rPr lang="hu-HU" b="1" dirty="0" smtClean="0"/>
              <a:t>19.</a:t>
            </a:r>
            <a:r>
              <a:rPr lang="hu-HU" dirty="0" smtClean="0"/>
              <a:t> 166–175 (2007); </a:t>
            </a:r>
            <a:r>
              <a:rPr lang="hu-HU" i="1" dirty="0" err="1" smtClean="0"/>
              <a:t>Curr</a:t>
            </a:r>
            <a:r>
              <a:rPr lang="hu-HU" i="1" dirty="0" smtClean="0"/>
              <a:t> </a:t>
            </a:r>
            <a:r>
              <a:rPr lang="hu-HU" i="1" dirty="0" err="1" smtClean="0"/>
              <a:t>Opin</a:t>
            </a:r>
            <a:r>
              <a:rPr lang="hu-HU" i="1" dirty="0" smtClean="0"/>
              <a:t> </a:t>
            </a:r>
            <a:r>
              <a:rPr lang="hu-HU" i="1" dirty="0" err="1" smtClean="0"/>
              <a:t>Cell</a:t>
            </a:r>
            <a:r>
              <a:rPr lang="hu-HU" i="1" dirty="0" smtClean="0"/>
              <a:t> </a:t>
            </a:r>
            <a:r>
              <a:rPr lang="hu-HU" i="1" dirty="0" err="1" smtClean="0"/>
              <a:t>Biol</a:t>
            </a:r>
            <a:r>
              <a:rPr lang="hu-HU" i="1" dirty="0" smtClean="0"/>
              <a:t>,</a:t>
            </a:r>
            <a:r>
              <a:rPr lang="hu-HU" dirty="0" smtClean="0"/>
              <a:t> </a:t>
            </a:r>
            <a:r>
              <a:rPr lang="hu-HU" b="1" dirty="0" smtClean="0"/>
              <a:t>19.</a:t>
            </a:r>
            <a:r>
              <a:rPr lang="hu-HU" dirty="0" smtClean="0"/>
              <a:t> 176–184 (2007)</a:t>
            </a:r>
            <a:endParaRPr lang="hu-HU" dirty="0"/>
          </a:p>
        </p:txBody>
      </p:sp>
      <p:pic>
        <p:nvPicPr>
          <p:cNvPr id="3074" name="Picture 2" descr="cross-talk ábra"/>
          <p:cNvPicPr>
            <a:picLocks noChangeAspect="1" noChangeArrowheads="1"/>
          </p:cNvPicPr>
          <p:nvPr/>
        </p:nvPicPr>
        <p:blipFill>
          <a:blip r:embed="rId3" cstate="print"/>
          <a:srcRect l="39393" b="17699"/>
          <a:stretch>
            <a:fillRect/>
          </a:stretch>
        </p:blipFill>
        <p:spPr bwMode="auto">
          <a:xfrm>
            <a:off x="1907704" y="863234"/>
            <a:ext cx="5472608" cy="5248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ím 2"/>
          <p:cNvSpPr txBox="1">
            <a:spLocks/>
          </p:cNvSpPr>
          <p:nvPr/>
        </p:nvSpPr>
        <p:spPr>
          <a:xfrm>
            <a:off x="395536" y="0"/>
            <a:ext cx="8229600" cy="6926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Cross-talks</a:t>
            </a:r>
            <a:r>
              <a:rPr kumimoji="0" lang="hu-HU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0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between</a:t>
            </a:r>
            <a:r>
              <a:rPr kumimoji="0" lang="hu-HU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 </a:t>
            </a:r>
            <a:r>
              <a:rPr kumimoji="0" lang="hu-HU" sz="40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tantia" pitchFamily="18" charset="0"/>
                <a:ea typeface="+mj-ea"/>
                <a:cs typeface="+mj-cs"/>
              </a:rPr>
              <a:t>pathways</a:t>
            </a:r>
            <a:endParaRPr kumimoji="0" lang="hu-H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836712"/>
            <a:ext cx="8424936" cy="5328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16515</TotalTime>
  <Words>2822</Words>
  <Application>Microsoft Macintosh PowerPoint</Application>
  <PresentationFormat>On-screen Show (4:3)</PresentationFormat>
  <Paragraphs>612</Paragraphs>
  <Slides>74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Office-téma</vt:lpstr>
      <vt:lpstr>Cellular signalling networks </vt:lpstr>
      <vt:lpstr>Early research career</vt:lpstr>
      <vt:lpstr>Previous research interests and results</vt:lpstr>
      <vt:lpstr>Current research interests</vt:lpstr>
      <vt:lpstr>PowerPoint Presentation</vt:lpstr>
      <vt:lpstr>Thematics</vt:lpstr>
      <vt:lpstr>Signalling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I. - the SignaLink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cross-talk analyses and visualizations</vt:lpstr>
      <vt:lpstr>PowerPoint Presentation</vt:lpstr>
      <vt:lpstr>PowerPoint Presentation</vt:lpstr>
      <vt:lpstr>PowerPoint Presentation</vt:lpstr>
      <vt:lpstr>Data types and identifiers in bioinformatics</vt:lpstr>
      <vt:lpstr>Data types in a text file?</vt:lpstr>
      <vt:lpstr>Data types</vt:lpstr>
      <vt:lpstr>Identifiers</vt:lpstr>
      <vt:lpstr>Databases in bioinformatics</vt:lpstr>
      <vt:lpstr>Identifier Conversion</vt:lpstr>
      <vt:lpstr>Practice</vt:lpstr>
      <vt:lpstr>PowerPoint Presentation</vt:lpstr>
      <vt:lpstr>Extending  cellular signalling pathways taking regulation (transcription factors, miRNAs) and detailed PPIs into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Korcsmáros Tamás</dc:creator>
  <cp:lastModifiedBy>Tamas Korcsmaros</cp:lastModifiedBy>
  <cp:revision>78</cp:revision>
  <dcterms:created xsi:type="dcterms:W3CDTF">2012-05-06T13:02:59Z</dcterms:created>
  <dcterms:modified xsi:type="dcterms:W3CDTF">2016-01-25T12:27:29Z</dcterms:modified>
</cp:coreProperties>
</file>